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rawings/drawing2.xml" ContentType="application/vnd.openxmlformats-officedocument.drawingml.chartshapes+xml"/>
  <Override PartName="/ppt/charts/chart4.xml" ContentType="application/vnd.openxmlformats-officedocument.drawingml.chart+xml"/>
  <Override PartName="/ppt/drawings/drawing3.xml" ContentType="application/vnd.openxmlformats-officedocument.drawingml.chartshapes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08" r:id="rId2"/>
    <p:sldMasterId id="2147483720" r:id="rId3"/>
    <p:sldMasterId id="2147483732" r:id="rId4"/>
    <p:sldMasterId id="2147483744" r:id="rId5"/>
    <p:sldMasterId id="2147483756" r:id="rId6"/>
    <p:sldMasterId id="2147483780" r:id="rId7"/>
    <p:sldMasterId id="2147483792" r:id="rId8"/>
  </p:sldMasterIdLst>
  <p:notesMasterIdLst>
    <p:notesMasterId r:id="rId26"/>
  </p:notesMasterIdLst>
  <p:handoutMasterIdLst>
    <p:handoutMasterId r:id="rId27"/>
  </p:handoutMasterIdLst>
  <p:sldIdLst>
    <p:sldId id="256" r:id="rId9"/>
    <p:sldId id="273" r:id="rId10"/>
    <p:sldId id="274" r:id="rId11"/>
    <p:sldId id="257" r:id="rId12"/>
    <p:sldId id="276" r:id="rId13"/>
    <p:sldId id="272" r:id="rId14"/>
    <p:sldId id="258" r:id="rId15"/>
    <p:sldId id="262" r:id="rId16"/>
    <p:sldId id="261" r:id="rId17"/>
    <p:sldId id="260" r:id="rId18"/>
    <p:sldId id="264" r:id="rId19"/>
    <p:sldId id="265" r:id="rId20"/>
    <p:sldId id="269" r:id="rId21"/>
    <p:sldId id="266" r:id="rId22"/>
    <p:sldId id="267" r:id="rId23"/>
    <p:sldId id="277" r:id="rId24"/>
    <p:sldId id="268" r:id="rId25"/>
  </p:sldIdLst>
  <p:sldSz cx="9144000" cy="6858000" type="screen4x3"/>
  <p:notesSz cx="6761163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072C2"/>
    <a:srgbClr val="285EA0"/>
    <a:srgbClr val="FEE422"/>
    <a:srgbClr val="F2B800"/>
    <a:srgbClr val="1E4778"/>
    <a:srgbClr val="3278CC"/>
    <a:srgbClr val="3174C5"/>
    <a:srgbClr val="4081D0"/>
    <a:srgbClr val="F6BB00"/>
    <a:srgbClr val="4A93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737" autoAdjust="0"/>
  </p:normalViewPr>
  <p:slideViewPr>
    <p:cSldViewPr>
      <p:cViewPr>
        <p:scale>
          <a:sx n="80" d="100"/>
          <a:sy n="80" d="100"/>
        </p:scale>
        <p:origin x="-1086" y="3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presProps" Target="pres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2000" dirty="0" smtClean="0">
                <a:solidFill>
                  <a:srgbClr val="0070C0"/>
                </a:solidFill>
              </a:rPr>
              <a:t>КП</a:t>
            </a:r>
            <a:r>
              <a:rPr lang="ru-RU" sz="2000" baseline="0" dirty="0" smtClean="0">
                <a:solidFill>
                  <a:srgbClr val="0070C0"/>
                </a:solidFill>
              </a:rPr>
              <a:t> «ЖЕО № 1 МРМК» </a:t>
            </a:r>
            <a:r>
              <a:rPr lang="ru-RU" sz="2000" baseline="0" dirty="0" err="1" smtClean="0">
                <a:solidFill>
                  <a:srgbClr val="0070C0"/>
                </a:solidFill>
              </a:rPr>
              <a:t>обслуговує</a:t>
            </a:r>
            <a:r>
              <a:rPr lang="ru-RU" sz="2000" baseline="0" dirty="0" smtClean="0">
                <a:solidFill>
                  <a:srgbClr val="0070C0"/>
                </a:solidFill>
              </a:rPr>
              <a:t> </a:t>
            </a:r>
            <a:r>
              <a:rPr lang="ru-RU" sz="2000" baseline="0" dirty="0" err="1" smtClean="0">
                <a:solidFill>
                  <a:srgbClr val="0070C0"/>
                </a:solidFill>
              </a:rPr>
              <a:t>житловий</a:t>
            </a:r>
            <a:r>
              <a:rPr lang="ru-RU" sz="2000" baseline="0" dirty="0" smtClean="0">
                <a:solidFill>
                  <a:srgbClr val="0070C0"/>
                </a:solidFill>
              </a:rPr>
              <a:t> фонд </a:t>
            </a:r>
            <a:r>
              <a:rPr lang="ru-RU" sz="2000" baseline="0" dirty="0" err="1" smtClean="0">
                <a:solidFill>
                  <a:srgbClr val="0070C0"/>
                </a:solidFill>
              </a:rPr>
              <a:t>загальною</a:t>
            </a:r>
            <a:r>
              <a:rPr lang="ru-RU" sz="2000" baseline="0" dirty="0" smtClean="0">
                <a:solidFill>
                  <a:srgbClr val="0070C0"/>
                </a:solidFill>
              </a:rPr>
              <a:t> </a:t>
            </a:r>
          </a:p>
          <a:p>
            <a:pPr>
              <a:defRPr/>
            </a:pPr>
            <a:r>
              <a:rPr lang="ru-RU" sz="2000" baseline="0" dirty="0" err="1" smtClean="0">
                <a:solidFill>
                  <a:srgbClr val="0070C0"/>
                </a:solidFill>
              </a:rPr>
              <a:t>площею</a:t>
            </a:r>
            <a:r>
              <a:rPr lang="ru-RU" sz="2000" baseline="0" dirty="0" smtClean="0">
                <a:solidFill>
                  <a:srgbClr val="0070C0"/>
                </a:solidFill>
              </a:rPr>
              <a:t>  463 </a:t>
            </a:r>
            <a:r>
              <a:rPr lang="ru-RU" sz="2000" baseline="0" dirty="0" err="1" smtClean="0">
                <a:solidFill>
                  <a:srgbClr val="0070C0"/>
                </a:solidFill>
              </a:rPr>
              <a:t>тис.кв.м</a:t>
            </a:r>
            <a:r>
              <a:rPr lang="ru-RU" sz="2000" baseline="0" dirty="0" smtClean="0">
                <a:solidFill>
                  <a:srgbClr val="0070C0"/>
                </a:solidFill>
              </a:rPr>
              <a:t>. </a:t>
            </a:r>
            <a:r>
              <a:rPr lang="ru-RU" sz="2000" dirty="0" smtClean="0">
                <a:solidFill>
                  <a:srgbClr val="0070C0"/>
                </a:solidFill>
              </a:rPr>
              <a:t> </a:t>
            </a:r>
            <a:endParaRPr lang="ru-RU" dirty="0">
              <a:solidFill>
                <a:srgbClr val="0070C0"/>
              </a:solidFill>
            </a:endParaRPr>
          </a:p>
        </c:rich>
      </c:tx>
      <c:layout>
        <c:manualLayout>
          <c:xMode val="edge"/>
          <c:yMode val="edge"/>
          <c:x val="0.16103247917680508"/>
          <c:y val="3.3314199656828254E-2"/>
        </c:manualLayout>
      </c:layout>
      <c:overlay val="0"/>
      <c:spPr>
        <a:ln>
          <a:noFill/>
        </a:ln>
      </c:spPr>
    </c:title>
    <c:autoTitleDeleted val="0"/>
    <c:view3D>
      <c:rotX val="4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660066330658096"/>
          <c:y val="4.8991470083570958E-2"/>
          <c:w val="0.1012621250221024"/>
          <c:h val="0.1867415966127220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На балансі підприємства знаходиться  462 будинки та 2 гуртожитки: 
</c:v>
                </c:pt>
              </c:strCache>
            </c:strRef>
          </c:tx>
          <c:explosion val="25"/>
          <c:dPt>
            <c:idx val="0"/>
            <c:bubble3D val="0"/>
            <c:explosion val="7"/>
            <c:spPr>
              <a:solidFill>
                <a:schemeClr val="accent1"/>
              </a:solidFill>
              <a:effectLst>
                <a:glow>
                  <a:schemeClr val="accent1">
                    <a:satMod val="175000"/>
                    <a:alpha val="40000"/>
                  </a:schemeClr>
                </a:glow>
              </a:effectLst>
            </c:spPr>
          </c:dPt>
          <c:dPt>
            <c:idx val="1"/>
            <c:bubble3D val="0"/>
            <c:explosion val="11"/>
          </c:dPt>
          <c:dPt>
            <c:idx val="4"/>
            <c:bubble3D val="0"/>
            <c:explosion val="12"/>
          </c:dPt>
          <c:dPt>
            <c:idx val="5"/>
            <c:bubble3D val="0"/>
            <c:explosion val="11"/>
          </c:dPt>
          <c:dLbls>
            <c:delete val="1"/>
          </c:dLbls>
          <c:cat>
            <c:strRef>
              <c:f>Лист1!$A$2:$A$7</c:f>
              <c:strCache>
                <c:ptCount val="6"/>
                <c:pt idx="0">
                  <c:v>2 поверхові -93</c:v>
                </c:pt>
                <c:pt idx="1">
                  <c:v>3 поверхові - 23</c:v>
                </c:pt>
                <c:pt idx="2">
                  <c:v>4 поверхові - 19</c:v>
                </c:pt>
                <c:pt idx="3">
                  <c:v>5 поверхові - 69</c:v>
                </c:pt>
                <c:pt idx="4">
                  <c:v>9 поверхові - 26</c:v>
                </c:pt>
                <c:pt idx="5">
                  <c:v>14 поверховий -1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94</c:v>
                </c:pt>
                <c:pt idx="1">
                  <c:v>27</c:v>
                </c:pt>
                <c:pt idx="2">
                  <c:v>19</c:v>
                </c:pt>
                <c:pt idx="3">
                  <c:v>69</c:v>
                </c:pt>
                <c:pt idx="4">
                  <c:v>26</c:v>
                </c:pt>
                <c:pt idx="5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15993068454052833"/>
          <c:y val="0.32946771346393611"/>
          <c:w val="0.20080329493905999"/>
          <c:h val="0.43007752225061413"/>
        </c:manualLayout>
      </c:layout>
      <c:overlay val="0"/>
      <c:spPr>
        <a:noFill/>
        <a:ln cmpd="sng">
          <a:prstDash val="solid"/>
        </a:ln>
      </c:sp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>
                <a:solidFill>
                  <a:schemeClr val="accent1"/>
                </a:solidFill>
              </a:rPr>
              <a:t>Станом на 01.01.2020 року на </a:t>
            </a:r>
            <a:r>
              <a:rPr lang="ru-RU" dirty="0" err="1" smtClean="0">
                <a:solidFill>
                  <a:schemeClr val="accent1"/>
                </a:solidFill>
              </a:rPr>
              <a:t>підприємстві</a:t>
            </a:r>
            <a:r>
              <a:rPr lang="ru-RU" dirty="0" smtClean="0">
                <a:solidFill>
                  <a:schemeClr val="accent1"/>
                </a:solidFill>
              </a:rPr>
              <a:t> </a:t>
            </a:r>
            <a:r>
              <a:rPr lang="ru-RU" dirty="0" err="1">
                <a:solidFill>
                  <a:schemeClr val="accent1"/>
                </a:solidFill>
              </a:rPr>
              <a:t>працює</a:t>
            </a:r>
            <a:r>
              <a:rPr lang="ru-RU" dirty="0">
                <a:solidFill>
                  <a:schemeClr val="accent1"/>
                </a:solidFill>
              </a:rPr>
              <a:t> </a:t>
            </a:r>
            <a:r>
              <a:rPr lang="ru-RU" dirty="0" smtClean="0">
                <a:solidFill>
                  <a:schemeClr val="accent1"/>
                </a:solidFill>
              </a:rPr>
              <a:t>109 </a:t>
            </a:r>
            <a:r>
              <a:rPr lang="ru-RU" dirty="0" err="1" smtClean="0">
                <a:solidFill>
                  <a:schemeClr val="accent1"/>
                </a:solidFill>
              </a:rPr>
              <a:t>чоловік</a:t>
            </a:r>
            <a:r>
              <a:rPr lang="ru-RU" dirty="0" smtClean="0">
                <a:solidFill>
                  <a:schemeClr val="accent1"/>
                </a:solidFill>
              </a:rPr>
              <a:t>:</a:t>
            </a:r>
            <a:endParaRPr lang="ru-RU" dirty="0">
              <a:solidFill>
                <a:schemeClr val="accent1"/>
              </a:solidFill>
            </a:endParaRPr>
          </a:p>
        </c:rich>
      </c:tx>
      <c:layout>
        <c:manualLayout>
          <c:xMode val="edge"/>
          <c:yMode val="edge"/>
          <c:x val="0.16925336755954992"/>
          <c:y val="7.078822097841507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7.3808928637558793E-2"/>
          <c:y val="0.18152306344819552"/>
          <c:w val="0.48317085138688293"/>
          <c:h val="0.76233455439650977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На підприємстві працює 120 працівників:</c:v>
                </c:pt>
              </c:strCache>
            </c:strRef>
          </c:tx>
          <c:dPt>
            <c:idx val="0"/>
            <c:bubble3D val="0"/>
            <c:spPr>
              <a:solidFill>
                <a:srgbClr val="F2B800"/>
              </a:solidFill>
            </c:spPr>
          </c:dPt>
          <c:dPt>
            <c:idx val="1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dLbls>
            <c:dLbl>
              <c:idx val="0"/>
              <c:layout>
                <c:manualLayout>
                  <c:x val="-6.8895731858253567E-2"/>
                  <c:y val="0.1268054792351028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АУП 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16499238875992336"/>
                  <c:y val="-0.13495083361154661"/>
                </c:manualLayout>
              </c:layout>
              <c:tx>
                <c:rich>
                  <a:bodyPr/>
                  <a:lstStyle/>
                  <a:p>
                    <a:r>
                      <a:rPr lang="ru-RU" dirty="0" err="1"/>
                      <a:t>Поточний</a:t>
                    </a:r>
                    <a:r>
                      <a:rPr lang="ru-RU"/>
                      <a:t> ремонт 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9.3131586743773115E-2"/>
                  <c:y val="-1.922660360883463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МОП (</a:t>
                    </a:r>
                    <a:r>
                      <a:rPr lang="ru-RU" err="1"/>
                      <a:t>двірники</a:t>
                    </a:r>
                    <a:r>
                      <a:rPr lang="ru-RU" smtClean="0"/>
                      <a:t>)</a:t>
                    </a:r>
                    <a:endParaRPr lang="ru-RU"/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</c:dLbl>
            <c:showLegendKey val="0"/>
            <c:showVal val="0"/>
            <c:showCatName val="1"/>
            <c:showSerName val="0"/>
            <c:showPercent val="0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АУП - 21</c:v>
                </c:pt>
                <c:pt idx="1">
                  <c:v>Поточний ремонт - 35</c:v>
                </c:pt>
                <c:pt idx="2">
                  <c:v>МОП (двірники) - 53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21</c:v>
                </c:pt>
                <c:pt idx="1">
                  <c:v>35</c:v>
                </c:pt>
                <c:pt idx="2">
                  <c:v>53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2305321338564723"/>
          <c:y val="0.42445120869493852"/>
          <c:w val="0.33010221086545938"/>
          <c:h val="0.25206853253115652"/>
        </c:manualLayout>
      </c:layout>
      <c:overlay val="0"/>
      <c:txPr>
        <a:bodyPr/>
        <a:lstStyle/>
        <a:p>
          <a:pPr>
            <a:defRPr sz="20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2117361364380136E-2"/>
          <c:y val="0.43750040510628369"/>
          <c:w val="8.5626143636725827E-2"/>
          <c:h val="0.14357007204410149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Відповідно до встановленого тарифу КП “ЖЕО № 1 КМР” надаються наступні послуги:</c:v>
                </c:pt>
              </c:strCache>
            </c:strRef>
          </c:tx>
          <c:cat>
            <c:strRef>
              <c:f>Лист1!$A$2:$A$12</c:f>
              <c:strCache>
                <c:ptCount val="11"/>
                <c:pt idx="0">
                  <c:v>Прибирання прибудинкової території</c:v>
                </c:pt>
                <c:pt idx="1">
                  <c:v>Прибирання сходових клітин</c:v>
                </c:pt>
                <c:pt idx="2">
                  <c:v>Технічне обслуговування ліфтів</c:v>
                </c:pt>
                <c:pt idx="3">
                  <c:v>Енергопостачання ліфтів</c:v>
                </c:pt>
                <c:pt idx="4">
                  <c:v>Технічне обслуговування внутрішньобудинкових систем</c:v>
                </c:pt>
                <c:pt idx="5">
                  <c:v>Поточний ремонт внутрішньобудинкових систем</c:v>
                </c:pt>
                <c:pt idx="6">
                  <c:v>Обслуговування димовентиляційних каналів</c:v>
                </c:pt>
                <c:pt idx="7">
                  <c:v>Поточний ремонт конструктивних елементів житлових будинків</c:v>
                </c:pt>
                <c:pt idx="8">
                  <c:v>Освітлення місць загального користування</c:v>
                </c:pt>
                <c:pt idx="9">
                  <c:v>Посипання протиожеледними сумішами</c:v>
                </c:pt>
                <c:pt idx="10">
                  <c:v>Дератизація</c:v>
                </c:pt>
              </c:strCache>
            </c:strRef>
          </c:cat>
          <c:val>
            <c:numRef>
              <c:f>Лист1!$B$2:$B$12</c:f>
              <c:numCache>
                <c:formatCode>General</c:formatCode>
                <c:ptCount val="11"/>
                <c:pt idx="0">
                  <c:v>5</c:v>
                </c:pt>
                <c:pt idx="1">
                  <c:v>5</c:v>
                </c:pt>
                <c:pt idx="2">
                  <c:v>5</c:v>
                </c:pt>
                <c:pt idx="3">
                  <c:v>5</c:v>
                </c:pt>
                <c:pt idx="4">
                  <c:v>5</c:v>
                </c:pt>
                <c:pt idx="5">
                  <c:v>5</c:v>
                </c:pt>
                <c:pt idx="6">
                  <c:v>5</c:v>
                </c:pt>
                <c:pt idx="7">
                  <c:v>5</c:v>
                </c:pt>
                <c:pt idx="8">
                  <c:v>5</c:v>
                </c:pt>
                <c:pt idx="9">
                  <c:v>5</c:v>
                </c:pt>
                <c:pt idx="10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  <a:effectLst>
          <a:glow rad="127000">
            <a:schemeClr val="bg1"/>
          </a:glow>
        </a:effectLst>
        <a:scene3d>
          <a:camera prst="orthographicFront"/>
          <a:lightRig rig="threePt" dir="t"/>
        </a:scene3d>
        <a:sp3d>
          <a:bevelB h="6350"/>
        </a:sp3d>
      </c:spPr>
    </c:plotArea>
    <c:legend>
      <c:legendPos val="r"/>
      <c:layout>
        <c:manualLayout>
          <c:xMode val="edge"/>
          <c:yMode val="edge"/>
          <c:x val="0.13720565439818855"/>
          <c:y val="0.19040399243171455"/>
          <c:w val="0.8527161003274768"/>
          <c:h val="0.74084188385847904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solidFill>
                  <a:schemeClr val="accent1"/>
                </a:solidFill>
              </a:defRPr>
            </a:pPr>
            <a:r>
              <a:rPr lang="ru-RU" dirty="0" err="1"/>
              <a:t>Заборгованість</a:t>
            </a:r>
            <a:r>
              <a:rPr lang="ru-RU" dirty="0"/>
              <a:t> за </a:t>
            </a:r>
            <a:r>
              <a:rPr lang="ru-RU" dirty="0" err="1"/>
              <a:t>послуги</a:t>
            </a:r>
            <a:r>
              <a:rPr lang="ru-RU" dirty="0"/>
              <a:t> з </a:t>
            </a:r>
            <a:r>
              <a:rPr lang="ru-RU" dirty="0" err="1"/>
              <a:t>утримання</a:t>
            </a:r>
            <a:r>
              <a:rPr lang="ru-RU" dirty="0"/>
              <a:t> </a:t>
            </a:r>
            <a:r>
              <a:rPr lang="ru-RU" dirty="0" err="1"/>
              <a:t>будинків</a:t>
            </a:r>
            <a:r>
              <a:rPr lang="ru-RU" dirty="0"/>
              <a:t> і </a:t>
            </a:r>
            <a:r>
              <a:rPr lang="ru-RU" dirty="0" err="1"/>
              <a:t>споруд</a:t>
            </a:r>
            <a:r>
              <a:rPr lang="ru-RU" dirty="0"/>
              <a:t> та </a:t>
            </a:r>
            <a:r>
              <a:rPr lang="ru-RU" dirty="0" err="1"/>
              <a:t>прибудинкових</a:t>
            </a:r>
            <a:r>
              <a:rPr lang="ru-RU" dirty="0"/>
              <a:t> </a:t>
            </a:r>
            <a:r>
              <a:rPr lang="ru-RU" dirty="0" err="1"/>
              <a:t>територій</a:t>
            </a:r>
            <a:r>
              <a:rPr lang="ru-RU" dirty="0"/>
              <a:t> </a:t>
            </a:r>
            <a:r>
              <a:rPr lang="ru-RU" dirty="0" smtClean="0"/>
              <a:t>та </a:t>
            </a:r>
            <a:r>
              <a:rPr lang="ru-RU" dirty="0" err="1" smtClean="0"/>
              <a:t>послугу</a:t>
            </a:r>
            <a:r>
              <a:rPr lang="ru-RU" dirty="0" smtClean="0"/>
              <a:t> з </a:t>
            </a:r>
            <a:r>
              <a:rPr lang="ru-RU" dirty="0" err="1" smtClean="0"/>
              <a:t>управління</a:t>
            </a:r>
            <a:r>
              <a:rPr lang="ru-RU" dirty="0" smtClean="0"/>
              <a:t> </a:t>
            </a:r>
            <a:r>
              <a:rPr lang="ru-RU" dirty="0" err="1" smtClean="0"/>
              <a:t>багатоквартирним</a:t>
            </a:r>
            <a:r>
              <a:rPr lang="ru-RU" dirty="0" smtClean="0"/>
              <a:t> </a:t>
            </a:r>
            <a:r>
              <a:rPr lang="ru-RU" dirty="0" err="1" smtClean="0"/>
              <a:t>будинком</a:t>
            </a:r>
            <a:r>
              <a:rPr lang="ru-RU" dirty="0" smtClean="0"/>
              <a:t> становить                    </a:t>
            </a:r>
            <a:r>
              <a:rPr lang="ru-RU" dirty="0" smtClean="0"/>
              <a:t> </a:t>
            </a:r>
            <a:r>
              <a:rPr lang="ru-RU" dirty="0" smtClean="0"/>
              <a:t>2168,7 </a:t>
            </a:r>
            <a:r>
              <a:rPr lang="ru-RU" dirty="0" err="1"/>
              <a:t>тис.грн</a:t>
            </a:r>
            <a:r>
              <a:rPr lang="ru-RU" dirty="0"/>
              <a:t>. </a:t>
            </a:r>
          </a:p>
        </c:rich>
      </c:tx>
      <c:layout>
        <c:manualLayout>
          <c:xMode val="edge"/>
          <c:yMode val="edge"/>
          <c:x val="0.20252438457372188"/>
          <c:y val="4.2300620853206856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5.8267683766968698E-2"/>
          <c:y val="0.24065722507927204"/>
          <c:w val="0.24737165464651206"/>
          <c:h val="0.35637370258228374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Заборгованість за послуги з утримання будинків і споруд та прибудинкових територій становить – 1853,3 тис.грн. 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заборгованість населення - 1930,2 тис.грн.</c:v>
                </c:pt>
                <c:pt idx="1">
                  <c:v>заборгованість інших споживачів - 238,5 тис.грн.</c:v>
                </c:pt>
                <c:pt idx="2">
                  <c:v>Кв. 3</c:v>
                </c:pt>
                <c:pt idx="3">
                  <c:v>Кв. 4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1930.2</c:v>
                </c:pt>
                <c:pt idx="1">
                  <c:v>238.5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egendEntry>
        <c:idx val="2"/>
        <c:delete val="1"/>
      </c:legendEntry>
      <c:legendEntry>
        <c:idx val="3"/>
        <c:delete val="1"/>
      </c:legendEntry>
      <c:layout>
        <c:manualLayout>
          <c:xMode val="edge"/>
          <c:yMode val="edge"/>
          <c:x val="0.33299914833323863"/>
          <c:y val="0.31195612235309955"/>
          <c:w val="0.62682077385467005"/>
          <c:h val="0.2070966873337250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2000" dirty="0" err="1">
                <a:solidFill>
                  <a:srgbClr val="0070C0"/>
                </a:solidFill>
              </a:rPr>
              <a:t>Фактичні</a:t>
            </a:r>
            <a:r>
              <a:rPr lang="ru-RU" sz="2000" dirty="0">
                <a:solidFill>
                  <a:srgbClr val="0070C0"/>
                </a:solidFill>
              </a:rPr>
              <a:t> </a:t>
            </a:r>
            <a:r>
              <a:rPr lang="ru-RU" sz="2000" dirty="0" err="1">
                <a:solidFill>
                  <a:srgbClr val="0070C0"/>
                </a:solidFill>
              </a:rPr>
              <a:t>надходження</a:t>
            </a:r>
            <a:r>
              <a:rPr lang="ru-RU" sz="2000" dirty="0">
                <a:solidFill>
                  <a:srgbClr val="0070C0"/>
                </a:solidFill>
              </a:rPr>
              <a:t> на </a:t>
            </a:r>
            <a:r>
              <a:rPr lang="ru-RU" sz="2000" dirty="0" err="1" smtClean="0">
                <a:solidFill>
                  <a:srgbClr val="0070C0"/>
                </a:solidFill>
              </a:rPr>
              <a:t>рахунок</a:t>
            </a:r>
            <a:r>
              <a:rPr lang="ru-RU" sz="2000" dirty="0" smtClean="0">
                <a:solidFill>
                  <a:srgbClr val="0070C0"/>
                </a:solidFill>
              </a:rPr>
              <a:t> – 19277,6</a:t>
            </a:r>
            <a:r>
              <a:rPr lang="ru-RU" sz="2000" baseline="0" dirty="0" smtClean="0">
                <a:solidFill>
                  <a:srgbClr val="0070C0"/>
                </a:solidFill>
              </a:rPr>
              <a:t> </a:t>
            </a:r>
            <a:r>
              <a:rPr lang="ru-RU" sz="2000" baseline="0" dirty="0" err="1" smtClean="0">
                <a:solidFill>
                  <a:srgbClr val="0070C0"/>
                </a:solidFill>
              </a:rPr>
              <a:t>тис.грн</a:t>
            </a:r>
            <a:r>
              <a:rPr lang="ru-RU" sz="2000" baseline="0" dirty="0" smtClean="0">
                <a:solidFill>
                  <a:srgbClr val="0070C0"/>
                </a:solidFill>
              </a:rPr>
              <a:t>.</a:t>
            </a:r>
            <a:endParaRPr lang="ru-RU" sz="2000" dirty="0">
              <a:solidFill>
                <a:srgbClr val="0070C0"/>
              </a:solidFill>
            </a:endParaRPr>
          </a:p>
        </c:rich>
      </c:tx>
      <c:layout>
        <c:manualLayout>
          <c:xMode val="edge"/>
          <c:yMode val="edge"/>
          <c:x val="0.22501442985219741"/>
          <c:y val="0.12558143784140241"/>
        </c:manualLayout>
      </c:layout>
      <c:overlay val="0"/>
    </c:title>
    <c:autoTitleDeleted val="0"/>
    <c:view3D>
      <c:rotX val="30"/>
      <c:rotY val="170"/>
      <c:depthPercent val="100"/>
      <c:rAngAx val="0"/>
      <c:perspective val="2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726095206196051"/>
          <c:y val="2.8454678868908949E-2"/>
          <c:w val="0.62281612720775725"/>
          <c:h val="0.9709199271453380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Фактичні надходження на рахунок</c:v>
                </c:pt>
              </c:strCache>
            </c:strRef>
          </c:tx>
          <c:explosion val="21"/>
          <c:dPt>
            <c:idx val="0"/>
            <c:bubble3D val="0"/>
            <c:spPr>
              <a:solidFill>
                <a:schemeClr val="accent1"/>
              </a:solidFill>
            </c:spPr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  <c:spPr>
              <a:solidFill>
                <a:srgbClr val="00B0F0"/>
              </a:solidFill>
            </c:spPr>
          </c:dPt>
          <c:dPt>
            <c:idx val="4"/>
            <c:bubble3D val="0"/>
            <c:spPr>
              <a:solidFill>
                <a:srgbClr val="F707DA"/>
              </a:solidFill>
              <a:ln>
                <a:solidFill>
                  <a:schemeClr val="tx1"/>
                </a:solidFill>
              </a:ln>
            </c:spPr>
          </c:dPt>
          <c:dPt>
            <c:idx val="5"/>
            <c:bubble3D val="0"/>
          </c:dPt>
          <c:dPt>
            <c:idx val="6"/>
            <c:bubble3D val="0"/>
          </c:dPt>
          <c:dPt>
            <c:idx val="7"/>
            <c:bubble3D val="0"/>
            <c:explosion val="10"/>
            <c:spPr>
              <a:solidFill>
                <a:srgbClr val="FFFF00"/>
              </a:solidFill>
              <a:ln>
                <a:solidFill>
                  <a:schemeClr val="accent1"/>
                </a:solidFill>
              </a:ln>
            </c:spPr>
          </c:dPt>
          <c:dLbls>
            <c:dLbl>
              <c:idx val="0"/>
              <c:layout>
                <c:manualLayout>
                  <c:x val="0.14481772194425177"/>
                  <c:y val="0.20569216496780429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4.9817557627584767E-2"/>
                  <c:y val="-0.1607604724423836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0.16113014459968442"/>
                  <c:y val="-4.2363673662275621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6.6337334690056537E-2"/>
                  <c:y val="4.4698477875753401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-0.10096399450459949"/>
                  <c:y val="5.5316056513025721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6"/>
              <c:layout>
                <c:manualLayout>
                  <c:x val="-0.26899594783907305"/>
                  <c:y val="4.02272015653952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7"/>
              <c:layout>
                <c:manualLayout>
                  <c:x val="-0.22068888261919342"/>
                  <c:y val="-2.6461391264915396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</c:dLbl>
            <c:numFmt formatCode="0.00%" sourceLinked="0"/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dLblPos val="bestFit"/>
            <c:showLegendKey val="0"/>
            <c:showVal val="1"/>
            <c:showCatName val="1"/>
            <c:showSerName val="0"/>
            <c:showPercent val="1"/>
            <c:showBubbleSize val="0"/>
            <c:showLeaderLines val="1"/>
          </c:dLbls>
          <c:cat>
            <c:strRef>
              <c:f>Лист1!$A$2:$A$9</c:f>
              <c:strCache>
                <c:ptCount val="8"/>
                <c:pt idx="0">
                  <c:v>плата за послуги з утримання будинків та прибудинкових територій</c:v>
                </c:pt>
                <c:pt idx="1">
                  <c:v>спільне утримання</c:v>
                </c:pt>
                <c:pt idx="2">
                  <c:v>субсидії</c:v>
                </c:pt>
                <c:pt idx="3">
                  <c:v>фінансова підтримка</c:v>
                </c:pt>
                <c:pt idx="4">
                  <c:v>платні послуги</c:v>
                </c:pt>
                <c:pt idx="5">
                  <c:v>пільги</c:v>
                </c:pt>
                <c:pt idx="6">
                  <c:v>інше</c:v>
                </c:pt>
                <c:pt idx="7">
                  <c:v>соцстрах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16449.900000000001</c:v>
                </c:pt>
                <c:pt idx="1">
                  <c:v>509.6</c:v>
                </c:pt>
                <c:pt idx="2">
                  <c:v>576.79999999999995</c:v>
                </c:pt>
                <c:pt idx="3">
                  <c:v>780</c:v>
                </c:pt>
                <c:pt idx="4">
                  <c:v>170.6</c:v>
                </c:pt>
                <c:pt idx="5">
                  <c:v>728.5</c:v>
                </c:pt>
                <c:pt idx="6">
                  <c:v>3.2</c:v>
                </c:pt>
                <c:pt idx="7">
                  <c:v>57.1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err="1">
                <a:solidFill>
                  <a:srgbClr val="0070C0"/>
                </a:solidFill>
              </a:rPr>
              <a:t>Фактичні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витрати</a:t>
            </a:r>
            <a:r>
              <a:rPr lang="ru-RU" dirty="0">
                <a:solidFill>
                  <a:srgbClr val="0070C0"/>
                </a:solidFill>
              </a:rPr>
              <a:t> – </a:t>
            </a:r>
            <a:r>
              <a:rPr lang="ru-RU" dirty="0" smtClean="0">
                <a:solidFill>
                  <a:srgbClr val="0070C0"/>
                </a:solidFill>
              </a:rPr>
              <a:t>19290,8 </a:t>
            </a:r>
            <a:r>
              <a:rPr lang="ru-RU" dirty="0" err="1">
                <a:solidFill>
                  <a:srgbClr val="0070C0"/>
                </a:solidFill>
              </a:rPr>
              <a:t>тис.грн</a:t>
            </a:r>
            <a:r>
              <a:rPr lang="ru-RU" dirty="0">
                <a:solidFill>
                  <a:srgbClr val="0070C0"/>
                </a:solidFill>
              </a:rPr>
              <a:t>.</a:t>
            </a:r>
          </a:p>
        </c:rich>
      </c:tx>
      <c:layout>
        <c:manualLayout>
          <c:xMode val="edge"/>
          <c:yMode val="edge"/>
          <c:x val="0.27497119746269949"/>
          <c:y val="0.13154102126083397"/>
        </c:manualLayout>
      </c:layout>
      <c:overlay val="0"/>
    </c:title>
    <c:autoTitleDeleted val="0"/>
    <c:view3D>
      <c:rotX val="30"/>
      <c:rotY val="21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608639779538999"/>
          <c:y val="3.1645956632101714E-2"/>
          <c:w val="0.7535117454560708"/>
          <c:h val="0.9438499121965756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Фактичні витрати</c:v>
                </c:pt>
              </c:strCache>
            </c:strRef>
          </c:tx>
          <c:explosion val="25"/>
          <c:dPt>
            <c:idx val="0"/>
            <c:bubble3D val="0"/>
            <c:explosion val="9"/>
          </c:dPt>
          <c:dPt>
            <c:idx val="1"/>
            <c:bubble3D val="0"/>
            <c:explosion val="3"/>
            <c:spPr>
              <a:solidFill>
                <a:srgbClr val="963232"/>
              </a:solidFill>
            </c:spPr>
          </c:dPt>
          <c:dPt>
            <c:idx val="2"/>
            <c:bubble3D val="0"/>
            <c:spPr>
              <a:solidFill>
                <a:srgbClr val="4A9339"/>
              </a:solidFill>
            </c:spPr>
          </c:dPt>
          <c:dLbls>
            <c:dLbl>
              <c:idx val="0"/>
              <c:layout>
                <c:manualLayout>
                  <c:x val="2.555081784927371E-2"/>
                  <c:y val="-5.8293969890957163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3.5009919138717122E-2"/>
                  <c:y val="1.894122236737425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1.8940289729876374E-3"/>
                  <c:y val="3.7840144198537325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-5.4282966299915844E-2"/>
                  <c:y val="-2.8540890092671698E-4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numFmt formatCode="0.00%" sourceLinked="0"/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howLeaderLines val="1"/>
          </c:dLbls>
          <c:cat>
            <c:strRef>
              <c:f>Лист1!$A$2:$A$6</c:f>
              <c:strCache>
                <c:ptCount val="5"/>
                <c:pt idx="0">
                  <c:v>надавачі послуг</c:v>
                </c:pt>
                <c:pt idx="1">
                  <c:v>заробітна плата</c:v>
                </c:pt>
                <c:pt idx="2">
                  <c:v>Єдиний внесок</c:v>
                </c:pt>
                <c:pt idx="3">
                  <c:v>ПДФО, військовий збір</c:v>
                </c:pt>
                <c:pt idx="4">
                  <c:v>ПДВ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6881.4</c:v>
                </c:pt>
                <c:pt idx="1">
                  <c:v>7003.9</c:v>
                </c:pt>
                <c:pt idx="2">
                  <c:v>1906.8</c:v>
                </c:pt>
                <c:pt idx="3">
                  <c:v>1828.3</c:v>
                </c:pt>
                <c:pt idx="4">
                  <c:v>1499.3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err="1">
                <a:solidFill>
                  <a:srgbClr val="0070C0"/>
                </a:solidFill>
              </a:rPr>
              <a:t>Надавачі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послуг</a:t>
            </a:r>
            <a:r>
              <a:rPr lang="ru-RU" dirty="0">
                <a:solidFill>
                  <a:srgbClr val="0070C0"/>
                </a:solidFill>
              </a:rPr>
              <a:t> (</a:t>
            </a:r>
            <a:r>
              <a:rPr lang="ru-RU" dirty="0" err="1">
                <a:solidFill>
                  <a:srgbClr val="0070C0"/>
                </a:solidFill>
              </a:rPr>
              <a:t>витрати</a:t>
            </a:r>
            <a:r>
              <a:rPr lang="ru-RU" dirty="0" smtClean="0">
                <a:solidFill>
                  <a:srgbClr val="0070C0"/>
                </a:solidFill>
              </a:rPr>
              <a:t>) – 6881,4 </a:t>
            </a:r>
            <a:r>
              <a:rPr lang="ru-RU" dirty="0" err="1" smtClean="0">
                <a:solidFill>
                  <a:srgbClr val="0070C0"/>
                </a:solidFill>
              </a:rPr>
              <a:t>тис.грн</a:t>
            </a:r>
            <a:r>
              <a:rPr lang="ru-RU" dirty="0" smtClean="0">
                <a:solidFill>
                  <a:srgbClr val="0070C0"/>
                </a:solidFill>
              </a:rPr>
              <a:t>. </a:t>
            </a:r>
            <a:endParaRPr lang="ru-RU" dirty="0">
              <a:solidFill>
                <a:srgbClr val="0070C0"/>
              </a:solidFill>
            </a:endParaRPr>
          </a:p>
        </c:rich>
      </c:tx>
      <c:layout>
        <c:manualLayout>
          <c:xMode val="edge"/>
          <c:yMode val="edge"/>
          <c:x val="0.23331948159606197"/>
          <c:y val="0.15621987140700944"/>
        </c:manualLayout>
      </c:layout>
      <c:overlay val="0"/>
    </c:title>
    <c:autoTitleDeleted val="0"/>
    <c:view3D>
      <c:rotX val="30"/>
      <c:rotY val="13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4617777511900393E-2"/>
          <c:y val="0.20554532337746098"/>
          <c:w val="0.76664985941732955"/>
          <c:h val="0.6952339474856545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Надавачі послуг (витрати)</c:v>
                </c:pt>
              </c:strCache>
            </c:strRef>
          </c:tx>
          <c:explosion val="25"/>
          <c:dPt>
            <c:idx val="0"/>
            <c:bubble3D val="0"/>
            <c:explosion val="21"/>
          </c:dPt>
          <c:dPt>
            <c:idx val="2"/>
            <c:bubble3D val="0"/>
            <c:spPr>
              <a:solidFill>
                <a:srgbClr val="11A3E5"/>
              </a:solidFill>
            </c:spPr>
          </c:dPt>
          <c:dPt>
            <c:idx val="5"/>
            <c:bubble3D val="0"/>
            <c:spPr>
              <a:solidFill>
                <a:srgbClr val="EF6731"/>
              </a:solidFill>
            </c:spPr>
          </c:dPt>
          <c:dPt>
            <c:idx val="7"/>
            <c:bubble3D val="0"/>
            <c:spPr>
              <a:solidFill>
                <a:srgbClr val="F6BB00"/>
              </a:solidFill>
            </c:spPr>
          </c:dPt>
          <c:dPt>
            <c:idx val="9"/>
            <c:bubble3D val="0"/>
            <c:spPr>
              <a:solidFill>
                <a:schemeClr val="accent4">
                  <a:lumMod val="50000"/>
                </a:schemeClr>
              </a:solidFill>
            </c:spPr>
          </c:dPt>
          <c:dPt>
            <c:idx val="11"/>
            <c:bubble3D val="0"/>
            <c:spPr>
              <a:solidFill>
                <a:srgbClr val="4A9339"/>
              </a:solidFill>
            </c:spPr>
          </c:dPt>
          <c:dLbls>
            <c:dLbl>
              <c:idx val="0"/>
              <c:layout>
                <c:manualLayout>
                  <c:x val="-0.11608143966909659"/>
                  <c:y val="0.16501077149145263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8.7381850734533764E-2"/>
                  <c:y val="8.4755679967020617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3.7137326621828344E-2"/>
                  <c:y val="4.9959440680332722E-2"/>
                </c:manualLayout>
              </c:layout>
              <c:tx>
                <c:rich>
                  <a:bodyPr/>
                  <a:lstStyle/>
                  <a:p>
                    <a:r>
                      <a:rPr lang="ru-RU" err="1"/>
                      <a:t>Водопостачання</a:t>
                    </a:r>
                    <a:r>
                      <a:rPr lang="ru-RU" smtClean="0"/>
                      <a:t>;                         </a:t>
                    </a:r>
                    <a:r>
                      <a:rPr lang="ru-RU"/>
                      <a:t>10,7; 0,16%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0.14652218129609532"/>
                  <c:y val="2.4968250696489957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-5.6729807799133419E-2"/>
                  <c:y val="2.5522284354076212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6"/>
              <c:layout>
                <c:manualLayout>
                  <c:x val="-3.4347786143419962E-2"/>
                  <c:y val="6.4740819298257285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7"/>
              <c:layout>
                <c:manualLayout>
                  <c:x val="0.13477904164494553"/>
                  <c:y val="7.2931973377128537E-3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8"/>
              <c:layout>
                <c:manualLayout>
                  <c:x val="0.10257097501986959"/>
                  <c:y val="6.8169744077341971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9"/>
              <c:layout>
                <c:manualLayout>
                  <c:x val="0.15284829463392965"/>
                  <c:y val="0.10920164630943441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10"/>
              <c:layout>
                <c:manualLayout>
                  <c:x val="-0.18581845606898378"/>
                  <c:y val="2.8288130747288844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11"/>
              <c:layout>
                <c:manualLayout>
                  <c:x val="-4.9516934015878577E-3"/>
                  <c:y val="3.1997147549485697E-2"/>
                </c:manualLayout>
              </c:layout>
              <c:tx>
                <c:rich>
                  <a:bodyPr/>
                  <a:lstStyle/>
                  <a:p>
                    <a:r>
                      <a:rPr lang="ru-RU" dirty="0" err="1"/>
                      <a:t>Кіровоградобленерго</a:t>
                    </a:r>
                    <a:r>
                      <a:rPr lang="ru-RU" dirty="0"/>
                      <a:t> (</a:t>
                    </a:r>
                    <a:r>
                      <a:rPr lang="ru-RU" dirty="0" err="1"/>
                      <a:t>погашення</a:t>
                    </a:r>
                    <a:r>
                      <a:rPr lang="ru-RU" dirty="0"/>
                      <a:t> </a:t>
                    </a:r>
                    <a:r>
                      <a:rPr lang="ru-RU" dirty="0" smtClean="0"/>
                      <a:t>боргу              </a:t>
                    </a:r>
                    <a:r>
                      <a:rPr lang="ru-RU" dirty="0"/>
                      <a:t>КРЕП № 11); 68; 0,99%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12"/>
              <c:layout>
                <c:manualLayout>
                  <c:x val="-1.2969712766957518E-2"/>
                  <c:y val="3.7350645292126838E-2"/>
                </c:manualLayout>
              </c:layout>
              <c:tx>
                <c:rich>
                  <a:bodyPr/>
                  <a:lstStyle/>
                  <a:p>
                    <a:r>
                      <a:rPr lang="ru-RU" dirty="0" err="1" smtClean="0"/>
                      <a:t>Кіровоградобленерго</a:t>
                    </a:r>
                    <a:r>
                      <a:rPr lang="ru-RU" dirty="0" smtClean="0"/>
                      <a:t> </a:t>
                    </a:r>
                    <a:r>
                      <a:rPr lang="ru-RU" dirty="0"/>
                      <a:t>(</a:t>
                    </a:r>
                    <a:r>
                      <a:rPr lang="ru-RU" dirty="0" err="1"/>
                      <a:t>погашення</a:t>
                    </a:r>
                    <a:r>
                      <a:rPr lang="ru-RU" dirty="0"/>
                      <a:t> боргу </a:t>
                    </a:r>
                    <a:endParaRPr lang="ru-RU" dirty="0" smtClean="0"/>
                  </a:p>
                  <a:p>
                    <a:r>
                      <a:rPr lang="ru-RU" dirty="0" smtClean="0"/>
                      <a:t>КРЕП </a:t>
                    </a:r>
                    <a:r>
                      <a:rPr lang="ru-RU" dirty="0"/>
                      <a:t>№ 11); </a:t>
                    </a:r>
                    <a:r>
                      <a:rPr lang="ru-RU" dirty="0" smtClean="0"/>
                      <a:t>112,6; </a:t>
                    </a:r>
                  </a:p>
                  <a:p>
                    <a:r>
                      <a:rPr lang="ru-RU" dirty="0" smtClean="0"/>
                      <a:t>1,28</a:t>
                    </a:r>
                    <a:r>
                      <a:rPr lang="ru-RU" baseline="0" dirty="0" smtClean="0"/>
                      <a:t> </a:t>
                    </a:r>
                    <a:r>
                      <a:rPr lang="ru-RU" dirty="0" smtClean="0"/>
                      <a:t>%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</c:dLbl>
            <c:numFmt formatCode="0.00%" sourceLinked="0"/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howLeaderLines val="1"/>
          </c:dLbls>
          <c:cat>
            <c:strRef>
              <c:f>Лист1!$A$2:$A$13</c:f>
              <c:strCache>
                <c:ptCount val="12"/>
                <c:pt idx="0">
                  <c:v>Укртелеком</c:v>
                </c:pt>
                <c:pt idx="1">
                  <c:v>Геркон</c:v>
                </c:pt>
                <c:pt idx="2">
                  <c:v>Молнія</c:v>
                </c:pt>
                <c:pt idx="3">
                  <c:v>Водопостачання</c:v>
                </c:pt>
                <c:pt idx="4">
                  <c:v>Кіровоградобленерго</c:v>
                </c:pt>
                <c:pt idx="5">
                  <c:v>Благоустрій</c:v>
                </c:pt>
                <c:pt idx="6">
                  <c:v>Екостайл</c:v>
                </c:pt>
                <c:pt idx="7">
                  <c:v>Раттус</c:v>
                </c:pt>
                <c:pt idx="8">
                  <c:v>Ремонт покрівель</c:v>
                </c:pt>
                <c:pt idx="9">
                  <c:v>АДС</c:v>
                </c:pt>
                <c:pt idx="10">
                  <c:v>інші</c:v>
                </c:pt>
                <c:pt idx="11">
                  <c:v>Кіровоградобленерго (погашення боргу КРЕП № 11)</c:v>
                </c:pt>
              </c:strCache>
            </c:strRef>
          </c:cat>
          <c:val>
            <c:numRef>
              <c:f>Лист1!$B$2:$B$13</c:f>
              <c:numCache>
                <c:formatCode>General</c:formatCode>
                <c:ptCount val="12"/>
                <c:pt idx="0">
                  <c:v>2.6</c:v>
                </c:pt>
                <c:pt idx="1">
                  <c:v>1387.3</c:v>
                </c:pt>
                <c:pt idx="2">
                  <c:v>350.5</c:v>
                </c:pt>
                <c:pt idx="3">
                  <c:v>10.7</c:v>
                </c:pt>
                <c:pt idx="4">
                  <c:v>2157.1999999999998</c:v>
                </c:pt>
                <c:pt idx="5">
                  <c:v>63.5</c:v>
                </c:pt>
                <c:pt idx="6">
                  <c:v>995.1</c:v>
                </c:pt>
                <c:pt idx="7">
                  <c:v>118.9</c:v>
                </c:pt>
                <c:pt idx="8">
                  <c:v>45.2</c:v>
                </c:pt>
                <c:pt idx="9">
                  <c:v>11.7</c:v>
                </c:pt>
                <c:pt idx="10">
                  <c:v>1670.7</c:v>
                </c:pt>
                <c:pt idx="11">
                  <c:v>68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image" Target="../media/image5.jpg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image" Target="../media/image7.jpeg"/></Relationships>
</file>

<file path=ppt/diagrams/_rels/data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eg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jpeg"/></Relationships>
</file>

<file path=ppt/diagrams/_rels/data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image" Target="../media/image13.jpeg"/></Relationships>
</file>

<file path=ppt/diagrams/_rels/data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image" Target="../media/image15.pn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image" Target="../media/image5.jp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image" Target="../media/image7.jpeg"/></Relationships>
</file>

<file path=ppt/diagrams/_rels/drawing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eg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jpeg"/></Relationships>
</file>

<file path=ppt/diagrams/_rels/drawing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image" Target="../media/image13.jpeg"/></Relationships>
</file>

<file path=ppt/diagrams/_rels/drawing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image" Target="../media/image1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66DB9A3-5DEB-4C79-8131-CB432073AC05}" type="doc">
      <dgm:prSet loTypeId="urn:microsoft.com/office/officeart/2005/8/layout/vList4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B475331-E05B-41B7-A91F-37DC67E9F694}">
      <dgm:prSet phldrT="[Текст]"/>
      <dgm:spPr>
        <a:noFill/>
      </dgm:spPr>
      <dgm:t>
        <a:bodyPr/>
        <a:lstStyle/>
        <a:p>
          <a:r>
            <a:rPr lang="ru-RU" b="1" dirty="0" err="1" smtClean="0">
              <a:solidFill>
                <a:srgbClr val="0070C0"/>
              </a:solidFill>
            </a:rPr>
            <a:t>поточний</a:t>
          </a:r>
          <a:r>
            <a:rPr lang="ru-RU" b="1" dirty="0" smtClean="0">
              <a:solidFill>
                <a:srgbClr val="0070C0"/>
              </a:solidFill>
            </a:rPr>
            <a:t> ремонт </a:t>
          </a:r>
          <a:r>
            <a:rPr lang="ru-RU" b="1" dirty="0" err="1" smtClean="0">
              <a:solidFill>
                <a:srgbClr val="0070C0"/>
              </a:solidFill>
            </a:rPr>
            <a:t>покрівель</a:t>
          </a:r>
          <a:r>
            <a:rPr lang="ru-RU" b="1" dirty="0" smtClean="0">
              <a:solidFill>
                <a:srgbClr val="0070C0"/>
              </a:solidFill>
            </a:rPr>
            <a:t> 50 </a:t>
          </a:r>
          <a:r>
            <a:rPr lang="ru-RU" b="1" dirty="0" err="1" smtClean="0">
              <a:solidFill>
                <a:srgbClr val="0070C0"/>
              </a:solidFill>
            </a:rPr>
            <a:t>житлових</a:t>
          </a:r>
          <a:r>
            <a:rPr lang="ru-RU" b="1" dirty="0" smtClean="0">
              <a:solidFill>
                <a:srgbClr val="0070C0"/>
              </a:solidFill>
            </a:rPr>
            <a:t> </a:t>
          </a:r>
          <a:r>
            <a:rPr lang="ru-RU" b="1" dirty="0" err="1" smtClean="0">
              <a:solidFill>
                <a:srgbClr val="0070C0"/>
              </a:solidFill>
            </a:rPr>
            <a:t>будинків</a:t>
          </a:r>
          <a:r>
            <a:rPr lang="ru-RU" b="1" dirty="0" smtClean="0">
              <a:solidFill>
                <a:srgbClr val="0070C0"/>
              </a:solidFill>
            </a:rPr>
            <a:t> , </a:t>
          </a:r>
          <a:r>
            <a:rPr lang="ru-RU" b="1" dirty="0" err="1" smtClean="0">
              <a:solidFill>
                <a:srgbClr val="0070C0"/>
              </a:solidFill>
            </a:rPr>
            <a:t>загальною</a:t>
          </a:r>
          <a:r>
            <a:rPr lang="ru-RU" b="1" dirty="0" smtClean="0">
              <a:solidFill>
                <a:srgbClr val="0070C0"/>
              </a:solidFill>
            </a:rPr>
            <a:t> </a:t>
          </a:r>
          <a:r>
            <a:rPr lang="ru-RU" b="1" dirty="0" err="1" smtClean="0">
              <a:solidFill>
                <a:srgbClr val="0070C0"/>
              </a:solidFill>
            </a:rPr>
            <a:t>площею</a:t>
          </a:r>
          <a:r>
            <a:rPr lang="ru-RU" b="1" dirty="0" smtClean="0">
              <a:solidFill>
                <a:srgbClr val="0070C0"/>
              </a:solidFill>
            </a:rPr>
            <a:t> 3789,3 </a:t>
          </a:r>
          <a:r>
            <a:rPr lang="ru-RU" b="1" dirty="0" err="1" smtClean="0">
              <a:solidFill>
                <a:srgbClr val="0070C0"/>
              </a:solidFill>
            </a:rPr>
            <a:t>кв.м</a:t>
          </a:r>
          <a:r>
            <a:rPr lang="ru-RU" b="1" dirty="0" smtClean="0">
              <a:solidFill>
                <a:srgbClr val="0070C0"/>
              </a:solidFill>
            </a:rPr>
            <a:t>,                                     – 100% </a:t>
          </a:r>
          <a:r>
            <a:rPr lang="ru-RU" b="1" dirty="0" err="1" smtClean="0">
              <a:solidFill>
                <a:srgbClr val="0070C0"/>
              </a:solidFill>
            </a:rPr>
            <a:t>від</a:t>
          </a:r>
          <a:r>
            <a:rPr lang="ru-RU" b="1" dirty="0" smtClean="0">
              <a:solidFill>
                <a:srgbClr val="0070C0"/>
              </a:solidFill>
            </a:rPr>
            <a:t> </a:t>
          </a:r>
          <a:r>
            <a:rPr lang="ru-RU" b="1" dirty="0" err="1" smtClean="0">
              <a:solidFill>
                <a:srgbClr val="0070C0"/>
              </a:solidFill>
            </a:rPr>
            <a:t>запланованого</a:t>
          </a:r>
          <a:endParaRPr lang="ru-RU" b="1" dirty="0">
            <a:solidFill>
              <a:srgbClr val="0070C0"/>
            </a:solidFill>
          </a:endParaRPr>
        </a:p>
      </dgm:t>
    </dgm:pt>
    <dgm:pt modelId="{53BAEBDC-6481-455C-8B13-A7219C766189}" type="parTrans" cxnId="{F07E3313-BBDD-4350-9E58-8E758E5BA342}">
      <dgm:prSet/>
      <dgm:spPr/>
      <dgm:t>
        <a:bodyPr/>
        <a:lstStyle/>
        <a:p>
          <a:endParaRPr lang="ru-RU">
            <a:solidFill>
              <a:srgbClr val="0070C0"/>
            </a:solidFill>
          </a:endParaRPr>
        </a:p>
      </dgm:t>
    </dgm:pt>
    <dgm:pt modelId="{3143B9C0-4CF5-4C25-853D-4E09B52E5BA1}" type="sibTrans" cxnId="{F07E3313-BBDD-4350-9E58-8E758E5BA342}">
      <dgm:prSet/>
      <dgm:spPr/>
      <dgm:t>
        <a:bodyPr/>
        <a:lstStyle/>
        <a:p>
          <a:endParaRPr lang="ru-RU">
            <a:solidFill>
              <a:srgbClr val="0070C0"/>
            </a:solidFill>
          </a:endParaRPr>
        </a:p>
      </dgm:t>
    </dgm:pt>
    <dgm:pt modelId="{630EBF46-042B-4DC4-AA02-D28FA03823BE}">
      <dgm:prSet phldrT="[Текст]"/>
      <dgm:spPr>
        <a:noFill/>
      </dgm:spPr>
      <dgm:t>
        <a:bodyPr/>
        <a:lstStyle/>
        <a:p>
          <a:r>
            <a:rPr lang="ru-RU" b="1" dirty="0" err="1" smtClean="0">
              <a:solidFill>
                <a:srgbClr val="0070C0"/>
              </a:solidFill>
            </a:rPr>
            <a:t>фарбування</a:t>
          </a:r>
          <a:r>
            <a:rPr lang="ru-RU" b="1" dirty="0" smtClean="0">
              <a:solidFill>
                <a:srgbClr val="0070C0"/>
              </a:solidFill>
            </a:rPr>
            <a:t> </a:t>
          </a:r>
          <a:r>
            <a:rPr lang="ru-RU" b="1" dirty="0" err="1" smtClean="0">
              <a:solidFill>
                <a:srgbClr val="0070C0"/>
              </a:solidFill>
            </a:rPr>
            <a:t>будинкового</a:t>
          </a:r>
          <a:r>
            <a:rPr lang="ru-RU" b="1" dirty="0" smtClean="0">
              <a:solidFill>
                <a:srgbClr val="0070C0"/>
              </a:solidFill>
            </a:rPr>
            <a:t> газопроводу 35 </a:t>
          </a:r>
          <a:r>
            <a:rPr lang="ru-RU" b="1" dirty="0" err="1" smtClean="0">
              <a:solidFill>
                <a:srgbClr val="0070C0"/>
              </a:solidFill>
            </a:rPr>
            <a:t>житлових</a:t>
          </a:r>
          <a:r>
            <a:rPr lang="ru-RU" b="1" dirty="0" smtClean="0">
              <a:solidFill>
                <a:srgbClr val="0070C0"/>
              </a:solidFill>
            </a:rPr>
            <a:t> </a:t>
          </a:r>
          <a:r>
            <a:rPr lang="ru-RU" b="1" dirty="0" err="1" smtClean="0">
              <a:solidFill>
                <a:srgbClr val="0070C0"/>
              </a:solidFill>
            </a:rPr>
            <a:t>будинків</a:t>
          </a:r>
          <a:r>
            <a:rPr lang="ru-RU" b="1" dirty="0" smtClean="0">
              <a:solidFill>
                <a:srgbClr val="0070C0"/>
              </a:solidFill>
            </a:rPr>
            <a:t>,  </a:t>
          </a:r>
          <a:r>
            <a:rPr lang="ru-RU" b="1" dirty="0" err="1" smtClean="0">
              <a:solidFill>
                <a:srgbClr val="0070C0"/>
              </a:solidFill>
            </a:rPr>
            <a:t>всього</a:t>
          </a:r>
          <a:r>
            <a:rPr lang="ru-RU" b="1" dirty="0" smtClean="0">
              <a:solidFill>
                <a:srgbClr val="0070C0"/>
              </a:solidFill>
            </a:rPr>
            <a:t> – 1028 </a:t>
          </a:r>
          <a:r>
            <a:rPr lang="ru-RU" b="1" dirty="0" err="1" smtClean="0">
              <a:solidFill>
                <a:srgbClr val="0070C0"/>
              </a:solidFill>
            </a:rPr>
            <a:t>м.п</a:t>
          </a:r>
          <a:r>
            <a:rPr lang="ru-RU" b="1" dirty="0" smtClean="0">
              <a:solidFill>
                <a:srgbClr val="0070C0"/>
              </a:solidFill>
            </a:rPr>
            <a:t>,                                 – 100% </a:t>
          </a:r>
          <a:r>
            <a:rPr lang="ru-RU" b="1" dirty="0" err="1" smtClean="0">
              <a:solidFill>
                <a:srgbClr val="0070C0"/>
              </a:solidFill>
            </a:rPr>
            <a:t>від</a:t>
          </a:r>
          <a:r>
            <a:rPr lang="ru-RU" b="1" dirty="0" smtClean="0">
              <a:solidFill>
                <a:srgbClr val="0070C0"/>
              </a:solidFill>
            </a:rPr>
            <a:t> </a:t>
          </a:r>
          <a:r>
            <a:rPr lang="ru-RU" b="1" dirty="0" err="1" smtClean="0">
              <a:solidFill>
                <a:srgbClr val="0070C0"/>
              </a:solidFill>
            </a:rPr>
            <a:t>запланованого</a:t>
          </a:r>
          <a:endParaRPr lang="ru-RU" b="1" dirty="0" smtClean="0">
            <a:solidFill>
              <a:srgbClr val="0070C0"/>
            </a:solidFill>
          </a:endParaRPr>
        </a:p>
      </dgm:t>
    </dgm:pt>
    <dgm:pt modelId="{71FB158C-F82B-434D-81A1-58955337595C}" type="parTrans" cxnId="{54BF06F8-FB30-42CC-AB88-415DA70CA5A6}">
      <dgm:prSet/>
      <dgm:spPr/>
      <dgm:t>
        <a:bodyPr/>
        <a:lstStyle/>
        <a:p>
          <a:endParaRPr lang="ru-RU">
            <a:solidFill>
              <a:srgbClr val="0070C0"/>
            </a:solidFill>
          </a:endParaRPr>
        </a:p>
      </dgm:t>
    </dgm:pt>
    <dgm:pt modelId="{D8CC8FD7-6797-4D0F-A4A3-FC832F586468}" type="sibTrans" cxnId="{54BF06F8-FB30-42CC-AB88-415DA70CA5A6}">
      <dgm:prSet/>
      <dgm:spPr/>
      <dgm:t>
        <a:bodyPr/>
        <a:lstStyle/>
        <a:p>
          <a:endParaRPr lang="ru-RU">
            <a:solidFill>
              <a:srgbClr val="0070C0"/>
            </a:solidFill>
          </a:endParaRPr>
        </a:p>
      </dgm:t>
    </dgm:pt>
    <dgm:pt modelId="{B821905F-9239-46E0-95D5-CA9064B47C2C}" type="pres">
      <dgm:prSet presAssocID="{866DB9A3-5DEB-4C79-8131-CB432073AC05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EDA422A-B4B6-482F-BB56-D8C19F514548}" type="pres">
      <dgm:prSet presAssocID="{0B475331-E05B-41B7-A91F-37DC67E9F694}" presName="comp" presStyleCnt="0"/>
      <dgm:spPr/>
    </dgm:pt>
    <dgm:pt modelId="{F24CFDF9-B731-4086-8EBD-8F45D7D28066}" type="pres">
      <dgm:prSet presAssocID="{0B475331-E05B-41B7-A91F-37DC67E9F694}" presName="box" presStyleLbl="node1" presStyleIdx="0" presStyleCnt="2"/>
      <dgm:spPr/>
      <dgm:t>
        <a:bodyPr/>
        <a:lstStyle/>
        <a:p>
          <a:endParaRPr lang="ru-RU"/>
        </a:p>
      </dgm:t>
    </dgm:pt>
    <dgm:pt modelId="{FE6C2721-5A4E-460B-88B3-A4F2A3EA254A}" type="pres">
      <dgm:prSet presAssocID="{0B475331-E05B-41B7-A91F-37DC67E9F694}" presName="img" presStyleLbl="fgImgPlac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</dgm:spPr>
    </dgm:pt>
    <dgm:pt modelId="{B2A65490-4ABA-4EBA-B3BC-84E055FB2399}" type="pres">
      <dgm:prSet presAssocID="{0B475331-E05B-41B7-A91F-37DC67E9F694}" presName="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531B4D-2120-4AA3-BEDA-C91770DB6CF5}" type="pres">
      <dgm:prSet presAssocID="{3143B9C0-4CF5-4C25-853D-4E09B52E5BA1}" presName="spacer" presStyleCnt="0"/>
      <dgm:spPr/>
    </dgm:pt>
    <dgm:pt modelId="{E814BAF5-7F96-4D55-9793-78996115FE74}" type="pres">
      <dgm:prSet presAssocID="{630EBF46-042B-4DC4-AA02-D28FA03823BE}" presName="comp" presStyleCnt="0"/>
      <dgm:spPr/>
    </dgm:pt>
    <dgm:pt modelId="{DFB605E8-9576-4E62-8ED6-8B987F170DA9}" type="pres">
      <dgm:prSet presAssocID="{630EBF46-042B-4DC4-AA02-D28FA03823BE}" presName="box" presStyleLbl="node1" presStyleIdx="1" presStyleCnt="2" custLinFactNeighborY="2142"/>
      <dgm:spPr/>
      <dgm:t>
        <a:bodyPr/>
        <a:lstStyle/>
        <a:p>
          <a:endParaRPr lang="ru-RU"/>
        </a:p>
      </dgm:t>
    </dgm:pt>
    <dgm:pt modelId="{1FA2C949-11A4-447E-BEEE-688218FF8D24}" type="pres">
      <dgm:prSet presAssocID="{630EBF46-042B-4DC4-AA02-D28FA03823BE}" presName="img" presStyleLbl="fgImgPlace1" presStyleIdx="1" presStyleCnt="2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10163297-B3C7-4DB2-9CDD-41B18485BA34}" type="pres">
      <dgm:prSet presAssocID="{630EBF46-042B-4DC4-AA02-D28FA03823BE}" presName="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07E3313-BBDD-4350-9E58-8E758E5BA342}" srcId="{866DB9A3-5DEB-4C79-8131-CB432073AC05}" destId="{0B475331-E05B-41B7-A91F-37DC67E9F694}" srcOrd="0" destOrd="0" parTransId="{53BAEBDC-6481-455C-8B13-A7219C766189}" sibTransId="{3143B9C0-4CF5-4C25-853D-4E09B52E5BA1}"/>
    <dgm:cxn modelId="{F90EB8CA-6AE1-41A5-923B-696F2EB18453}" type="presOf" srcId="{630EBF46-042B-4DC4-AA02-D28FA03823BE}" destId="{10163297-B3C7-4DB2-9CDD-41B18485BA34}" srcOrd="1" destOrd="0" presId="urn:microsoft.com/office/officeart/2005/8/layout/vList4"/>
    <dgm:cxn modelId="{54BF06F8-FB30-42CC-AB88-415DA70CA5A6}" srcId="{866DB9A3-5DEB-4C79-8131-CB432073AC05}" destId="{630EBF46-042B-4DC4-AA02-D28FA03823BE}" srcOrd="1" destOrd="0" parTransId="{71FB158C-F82B-434D-81A1-58955337595C}" sibTransId="{D8CC8FD7-6797-4D0F-A4A3-FC832F586468}"/>
    <dgm:cxn modelId="{83547DF3-ED91-4042-AD16-15A2247CF442}" type="presOf" srcId="{0B475331-E05B-41B7-A91F-37DC67E9F694}" destId="{B2A65490-4ABA-4EBA-B3BC-84E055FB2399}" srcOrd="1" destOrd="0" presId="urn:microsoft.com/office/officeart/2005/8/layout/vList4"/>
    <dgm:cxn modelId="{6C4376E1-64FF-4DE9-AAAB-B02C2C5E673B}" type="presOf" srcId="{866DB9A3-5DEB-4C79-8131-CB432073AC05}" destId="{B821905F-9239-46E0-95D5-CA9064B47C2C}" srcOrd="0" destOrd="0" presId="urn:microsoft.com/office/officeart/2005/8/layout/vList4"/>
    <dgm:cxn modelId="{3A206F9B-3522-477B-8720-BD46AC9FF181}" type="presOf" srcId="{630EBF46-042B-4DC4-AA02-D28FA03823BE}" destId="{DFB605E8-9576-4E62-8ED6-8B987F170DA9}" srcOrd="0" destOrd="0" presId="urn:microsoft.com/office/officeart/2005/8/layout/vList4"/>
    <dgm:cxn modelId="{DDF121B8-C74C-4548-AEE7-F017EDD0B7C9}" type="presOf" srcId="{0B475331-E05B-41B7-A91F-37DC67E9F694}" destId="{F24CFDF9-B731-4086-8EBD-8F45D7D28066}" srcOrd="0" destOrd="0" presId="urn:microsoft.com/office/officeart/2005/8/layout/vList4"/>
    <dgm:cxn modelId="{1AF06E3C-C020-4F13-8E53-94098F22D1DA}" type="presParOf" srcId="{B821905F-9239-46E0-95D5-CA9064B47C2C}" destId="{0EDA422A-B4B6-482F-BB56-D8C19F514548}" srcOrd="0" destOrd="0" presId="urn:microsoft.com/office/officeart/2005/8/layout/vList4"/>
    <dgm:cxn modelId="{3E87F716-F4D9-4B4D-9C05-E729B6586A28}" type="presParOf" srcId="{0EDA422A-B4B6-482F-BB56-D8C19F514548}" destId="{F24CFDF9-B731-4086-8EBD-8F45D7D28066}" srcOrd="0" destOrd="0" presId="urn:microsoft.com/office/officeart/2005/8/layout/vList4"/>
    <dgm:cxn modelId="{578D071B-34CA-4598-8313-0AA61CEFD96F}" type="presParOf" srcId="{0EDA422A-B4B6-482F-BB56-D8C19F514548}" destId="{FE6C2721-5A4E-460B-88B3-A4F2A3EA254A}" srcOrd="1" destOrd="0" presId="urn:microsoft.com/office/officeart/2005/8/layout/vList4"/>
    <dgm:cxn modelId="{B84B655C-E543-46CA-8C8B-3E9E4D0EB71A}" type="presParOf" srcId="{0EDA422A-B4B6-482F-BB56-D8C19F514548}" destId="{B2A65490-4ABA-4EBA-B3BC-84E055FB2399}" srcOrd="2" destOrd="0" presId="urn:microsoft.com/office/officeart/2005/8/layout/vList4"/>
    <dgm:cxn modelId="{D2218627-C959-4693-87E7-A950D830E51F}" type="presParOf" srcId="{B821905F-9239-46E0-95D5-CA9064B47C2C}" destId="{98531B4D-2120-4AA3-BEDA-C91770DB6CF5}" srcOrd="1" destOrd="0" presId="urn:microsoft.com/office/officeart/2005/8/layout/vList4"/>
    <dgm:cxn modelId="{EB8FEC99-5FCD-4D60-9D39-5BF8531918D8}" type="presParOf" srcId="{B821905F-9239-46E0-95D5-CA9064B47C2C}" destId="{E814BAF5-7F96-4D55-9793-78996115FE74}" srcOrd="2" destOrd="0" presId="urn:microsoft.com/office/officeart/2005/8/layout/vList4"/>
    <dgm:cxn modelId="{43AC8F10-EE13-41CC-83D9-FED0BA2F1DDA}" type="presParOf" srcId="{E814BAF5-7F96-4D55-9793-78996115FE74}" destId="{DFB605E8-9576-4E62-8ED6-8B987F170DA9}" srcOrd="0" destOrd="0" presId="urn:microsoft.com/office/officeart/2005/8/layout/vList4"/>
    <dgm:cxn modelId="{416127C3-64F9-4D21-A736-28138D5D4025}" type="presParOf" srcId="{E814BAF5-7F96-4D55-9793-78996115FE74}" destId="{1FA2C949-11A4-447E-BEEE-688218FF8D24}" srcOrd="1" destOrd="0" presId="urn:microsoft.com/office/officeart/2005/8/layout/vList4"/>
    <dgm:cxn modelId="{CF7D1D6A-37C3-4963-B1E2-F280231D1779}" type="presParOf" srcId="{E814BAF5-7F96-4D55-9793-78996115FE74}" destId="{10163297-B3C7-4DB2-9CDD-41B18485BA34}" srcOrd="2" destOrd="0" presId="urn:microsoft.com/office/officeart/2005/8/layout/vList4"/>
  </dgm:cxnLst>
  <dgm:bg>
    <a:noFill/>
  </dgm:bg>
  <dgm:whole>
    <a:ln w="9525" cap="flat" cmpd="sng" algn="ctr">
      <a:noFill/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66DB9A3-5DEB-4C79-8131-CB432073AC05}" type="doc">
      <dgm:prSet loTypeId="urn:microsoft.com/office/officeart/2005/8/layout/vList4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B475331-E05B-41B7-A91F-37DC67E9F694}">
      <dgm:prSet phldrT="[Текст]" custT="1"/>
      <dgm:spPr>
        <a:noFill/>
      </dgm:spPr>
      <dgm:t>
        <a:bodyPr/>
        <a:lstStyle/>
        <a:p>
          <a:r>
            <a:rPr lang="ru-RU" sz="3000" b="1" dirty="0" smtClean="0">
              <a:solidFill>
                <a:srgbClr val="0070C0"/>
              </a:solidFill>
            </a:rPr>
            <a:t>ремонт </a:t>
          </a:r>
          <a:r>
            <a:rPr lang="ru-RU" sz="3000" b="1" dirty="0" err="1" smtClean="0">
              <a:solidFill>
                <a:srgbClr val="0070C0"/>
              </a:solidFill>
            </a:rPr>
            <a:t>внутрішніх</a:t>
          </a:r>
          <a:r>
            <a:rPr lang="ru-RU" sz="3000" b="1" dirty="0" smtClean="0">
              <a:solidFill>
                <a:srgbClr val="0070C0"/>
              </a:solidFill>
            </a:rPr>
            <a:t> </a:t>
          </a:r>
          <a:r>
            <a:rPr lang="ru-RU" sz="3000" b="1" dirty="0" err="1" smtClean="0">
              <a:solidFill>
                <a:srgbClr val="0070C0"/>
              </a:solidFill>
            </a:rPr>
            <a:t>водостічних</a:t>
          </a:r>
          <a:r>
            <a:rPr lang="ru-RU" sz="3000" b="1" dirty="0" smtClean="0">
              <a:solidFill>
                <a:srgbClr val="0070C0"/>
              </a:solidFill>
            </a:rPr>
            <a:t> труб  15 </a:t>
          </a:r>
          <a:r>
            <a:rPr lang="ru-RU" sz="3000" b="1" dirty="0" err="1" smtClean="0">
              <a:solidFill>
                <a:srgbClr val="0070C0"/>
              </a:solidFill>
            </a:rPr>
            <a:t>житлових</a:t>
          </a:r>
          <a:r>
            <a:rPr lang="ru-RU" sz="3000" b="1" dirty="0" smtClean="0">
              <a:solidFill>
                <a:srgbClr val="0070C0"/>
              </a:solidFill>
            </a:rPr>
            <a:t> </a:t>
          </a:r>
          <a:r>
            <a:rPr lang="ru-RU" sz="3000" b="1" dirty="0" err="1" smtClean="0">
              <a:solidFill>
                <a:srgbClr val="0070C0"/>
              </a:solidFill>
            </a:rPr>
            <a:t>будинків</a:t>
          </a:r>
          <a:r>
            <a:rPr lang="ru-RU" sz="3000" b="1" dirty="0" smtClean="0">
              <a:solidFill>
                <a:srgbClr val="0070C0"/>
              </a:solidFill>
            </a:rPr>
            <a:t>,  </a:t>
          </a:r>
          <a:r>
            <a:rPr lang="ru-RU" sz="3000" b="1" dirty="0" err="1" smtClean="0">
              <a:solidFill>
                <a:srgbClr val="0070C0"/>
              </a:solidFill>
            </a:rPr>
            <a:t>всього</a:t>
          </a:r>
          <a:r>
            <a:rPr lang="ru-RU" sz="3000" b="1" dirty="0" smtClean="0">
              <a:solidFill>
                <a:srgbClr val="0070C0"/>
              </a:solidFill>
            </a:rPr>
            <a:t>                  – 49 </a:t>
          </a:r>
          <a:r>
            <a:rPr lang="ru-RU" sz="3000" b="1" dirty="0" err="1" smtClean="0">
              <a:solidFill>
                <a:srgbClr val="0070C0"/>
              </a:solidFill>
            </a:rPr>
            <a:t>м.п</a:t>
          </a:r>
          <a:r>
            <a:rPr lang="ru-RU" sz="3000" b="1" dirty="0" smtClean="0">
              <a:solidFill>
                <a:srgbClr val="0070C0"/>
              </a:solidFill>
            </a:rPr>
            <a:t>.,                                                     – 85% </a:t>
          </a:r>
          <a:r>
            <a:rPr lang="ru-RU" sz="3000" b="1" dirty="0" err="1" smtClean="0">
              <a:solidFill>
                <a:srgbClr val="0070C0"/>
              </a:solidFill>
            </a:rPr>
            <a:t>від</a:t>
          </a:r>
          <a:r>
            <a:rPr lang="ru-RU" sz="3000" b="1" dirty="0" smtClean="0">
              <a:solidFill>
                <a:srgbClr val="0070C0"/>
              </a:solidFill>
            </a:rPr>
            <a:t> </a:t>
          </a:r>
          <a:r>
            <a:rPr lang="ru-RU" sz="3000" b="1" dirty="0" err="1" smtClean="0">
              <a:solidFill>
                <a:srgbClr val="0070C0"/>
              </a:solidFill>
            </a:rPr>
            <a:t>запланованого</a:t>
          </a:r>
          <a:endParaRPr lang="ru-RU" sz="3000" b="1" dirty="0" smtClean="0">
            <a:solidFill>
              <a:srgbClr val="0070C0"/>
            </a:solidFill>
          </a:endParaRPr>
        </a:p>
      </dgm:t>
    </dgm:pt>
    <dgm:pt modelId="{53BAEBDC-6481-455C-8B13-A7219C766189}" type="parTrans" cxnId="{F07E3313-BBDD-4350-9E58-8E758E5BA342}">
      <dgm:prSet/>
      <dgm:spPr/>
      <dgm:t>
        <a:bodyPr/>
        <a:lstStyle/>
        <a:p>
          <a:endParaRPr lang="ru-RU">
            <a:solidFill>
              <a:srgbClr val="0070C0"/>
            </a:solidFill>
          </a:endParaRPr>
        </a:p>
      </dgm:t>
    </dgm:pt>
    <dgm:pt modelId="{3143B9C0-4CF5-4C25-853D-4E09B52E5BA1}" type="sibTrans" cxnId="{F07E3313-BBDD-4350-9E58-8E758E5BA342}">
      <dgm:prSet/>
      <dgm:spPr/>
      <dgm:t>
        <a:bodyPr/>
        <a:lstStyle/>
        <a:p>
          <a:endParaRPr lang="ru-RU">
            <a:solidFill>
              <a:srgbClr val="0070C0"/>
            </a:solidFill>
          </a:endParaRPr>
        </a:p>
      </dgm:t>
    </dgm:pt>
    <dgm:pt modelId="{630EBF46-042B-4DC4-AA02-D28FA03823BE}">
      <dgm:prSet phldrT="[Текст]" custT="1"/>
      <dgm:spPr>
        <a:noFill/>
      </dgm:spPr>
      <dgm:t>
        <a:bodyPr/>
        <a:lstStyle/>
        <a:p>
          <a:endParaRPr lang="ru-RU" sz="3000" b="1" dirty="0" smtClean="0">
            <a:solidFill>
              <a:srgbClr val="0070C0"/>
            </a:solidFill>
          </a:endParaRPr>
        </a:p>
        <a:p>
          <a:r>
            <a:rPr lang="ru-RU" sz="3000" b="1" dirty="0" smtClean="0">
              <a:solidFill>
                <a:srgbClr val="0070C0"/>
              </a:solidFill>
            </a:rPr>
            <a:t>ремонт </a:t>
          </a:r>
          <a:r>
            <a:rPr lang="ru-RU" sz="3000" b="1" dirty="0" err="1" smtClean="0">
              <a:solidFill>
                <a:srgbClr val="0070C0"/>
              </a:solidFill>
            </a:rPr>
            <a:t>зовнішніх</a:t>
          </a:r>
          <a:r>
            <a:rPr lang="ru-RU" sz="3000" b="1" dirty="0" smtClean="0">
              <a:solidFill>
                <a:srgbClr val="0070C0"/>
              </a:solidFill>
            </a:rPr>
            <a:t> </a:t>
          </a:r>
          <a:r>
            <a:rPr lang="ru-RU" sz="3000" b="1" dirty="0" err="1" smtClean="0">
              <a:solidFill>
                <a:srgbClr val="0070C0"/>
              </a:solidFill>
            </a:rPr>
            <a:t>водостічних</a:t>
          </a:r>
          <a:r>
            <a:rPr lang="ru-RU" sz="3000" b="1" dirty="0" smtClean="0">
              <a:solidFill>
                <a:srgbClr val="0070C0"/>
              </a:solidFill>
            </a:rPr>
            <a:t> труб  21 </a:t>
          </a:r>
          <a:r>
            <a:rPr lang="ru-RU" sz="3000" b="1" dirty="0" err="1" smtClean="0">
              <a:solidFill>
                <a:srgbClr val="0070C0"/>
              </a:solidFill>
            </a:rPr>
            <a:t>житлових</a:t>
          </a:r>
          <a:r>
            <a:rPr lang="ru-RU" sz="3000" b="1" dirty="0" smtClean="0">
              <a:solidFill>
                <a:srgbClr val="0070C0"/>
              </a:solidFill>
            </a:rPr>
            <a:t> </a:t>
          </a:r>
          <a:r>
            <a:rPr lang="ru-RU" sz="3000" b="1" dirty="0" err="1" smtClean="0">
              <a:solidFill>
                <a:srgbClr val="0070C0"/>
              </a:solidFill>
            </a:rPr>
            <a:t>будинків</a:t>
          </a:r>
          <a:r>
            <a:rPr lang="ru-RU" sz="3000" b="1" dirty="0" smtClean="0">
              <a:solidFill>
                <a:srgbClr val="0070C0"/>
              </a:solidFill>
            </a:rPr>
            <a:t>,  </a:t>
          </a:r>
          <a:r>
            <a:rPr lang="ru-RU" sz="3000" b="1" dirty="0" err="1" smtClean="0">
              <a:solidFill>
                <a:srgbClr val="0070C0"/>
              </a:solidFill>
            </a:rPr>
            <a:t>всього</a:t>
          </a:r>
          <a:r>
            <a:rPr lang="ru-RU" sz="3000" b="1" dirty="0" smtClean="0">
              <a:solidFill>
                <a:srgbClr val="0070C0"/>
              </a:solidFill>
            </a:rPr>
            <a:t>                     – 115 </a:t>
          </a:r>
          <a:r>
            <a:rPr lang="ru-RU" sz="3000" b="1" dirty="0" err="1" smtClean="0">
              <a:solidFill>
                <a:srgbClr val="0070C0"/>
              </a:solidFill>
            </a:rPr>
            <a:t>м.п</a:t>
          </a:r>
          <a:r>
            <a:rPr lang="ru-RU" sz="3000" b="1" dirty="0" smtClean="0">
              <a:solidFill>
                <a:srgbClr val="0070C0"/>
              </a:solidFill>
            </a:rPr>
            <a:t>.,                                               – 95% </a:t>
          </a:r>
          <a:r>
            <a:rPr lang="ru-RU" sz="3000" b="1" dirty="0" err="1" smtClean="0">
              <a:solidFill>
                <a:srgbClr val="0070C0"/>
              </a:solidFill>
            </a:rPr>
            <a:t>від</a:t>
          </a:r>
          <a:r>
            <a:rPr lang="ru-RU" sz="3000" b="1" dirty="0" smtClean="0">
              <a:solidFill>
                <a:srgbClr val="0070C0"/>
              </a:solidFill>
            </a:rPr>
            <a:t> </a:t>
          </a:r>
          <a:r>
            <a:rPr lang="ru-RU" sz="3000" b="1" dirty="0" err="1" smtClean="0">
              <a:solidFill>
                <a:srgbClr val="0070C0"/>
              </a:solidFill>
            </a:rPr>
            <a:t>запланованого</a:t>
          </a:r>
          <a:endParaRPr lang="ru-RU" sz="3000" b="1" dirty="0" smtClean="0">
            <a:solidFill>
              <a:srgbClr val="0070C0"/>
            </a:solidFill>
          </a:endParaRPr>
        </a:p>
        <a:p>
          <a:endParaRPr lang="ru-RU" sz="2800" dirty="0" smtClean="0">
            <a:solidFill>
              <a:srgbClr val="0070C0"/>
            </a:solidFill>
          </a:endParaRPr>
        </a:p>
      </dgm:t>
    </dgm:pt>
    <dgm:pt modelId="{71FB158C-F82B-434D-81A1-58955337595C}" type="parTrans" cxnId="{54BF06F8-FB30-42CC-AB88-415DA70CA5A6}">
      <dgm:prSet/>
      <dgm:spPr/>
      <dgm:t>
        <a:bodyPr/>
        <a:lstStyle/>
        <a:p>
          <a:endParaRPr lang="ru-RU">
            <a:solidFill>
              <a:srgbClr val="0070C0"/>
            </a:solidFill>
          </a:endParaRPr>
        </a:p>
      </dgm:t>
    </dgm:pt>
    <dgm:pt modelId="{D8CC8FD7-6797-4D0F-A4A3-FC832F586468}" type="sibTrans" cxnId="{54BF06F8-FB30-42CC-AB88-415DA70CA5A6}">
      <dgm:prSet/>
      <dgm:spPr/>
      <dgm:t>
        <a:bodyPr/>
        <a:lstStyle/>
        <a:p>
          <a:endParaRPr lang="ru-RU">
            <a:solidFill>
              <a:srgbClr val="0070C0"/>
            </a:solidFill>
          </a:endParaRPr>
        </a:p>
      </dgm:t>
    </dgm:pt>
    <dgm:pt modelId="{B821905F-9239-46E0-95D5-CA9064B47C2C}" type="pres">
      <dgm:prSet presAssocID="{866DB9A3-5DEB-4C79-8131-CB432073AC05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EDA422A-B4B6-482F-BB56-D8C19F514548}" type="pres">
      <dgm:prSet presAssocID="{0B475331-E05B-41B7-A91F-37DC67E9F694}" presName="comp" presStyleCnt="0"/>
      <dgm:spPr/>
    </dgm:pt>
    <dgm:pt modelId="{F24CFDF9-B731-4086-8EBD-8F45D7D28066}" type="pres">
      <dgm:prSet presAssocID="{0B475331-E05B-41B7-A91F-37DC67E9F694}" presName="box" presStyleLbl="node1" presStyleIdx="0" presStyleCnt="2"/>
      <dgm:spPr/>
      <dgm:t>
        <a:bodyPr/>
        <a:lstStyle/>
        <a:p>
          <a:endParaRPr lang="ru-RU"/>
        </a:p>
      </dgm:t>
    </dgm:pt>
    <dgm:pt modelId="{FE6C2721-5A4E-460B-88B3-A4F2A3EA254A}" type="pres">
      <dgm:prSet presAssocID="{0B475331-E05B-41B7-A91F-37DC67E9F694}" presName="img" presStyleLbl="fgImgPlace1" presStyleIdx="0" presStyleCnt="2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6000" b="-16000"/>
          </a:stretch>
        </a:blipFill>
      </dgm:spPr>
      <dgm:t>
        <a:bodyPr/>
        <a:lstStyle/>
        <a:p>
          <a:endParaRPr lang="ru-RU"/>
        </a:p>
      </dgm:t>
    </dgm:pt>
    <dgm:pt modelId="{B2A65490-4ABA-4EBA-B3BC-84E055FB2399}" type="pres">
      <dgm:prSet presAssocID="{0B475331-E05B-41B7-A91F-37DC67E9F694}" presName="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531B4D-2120-4AA3-BEDA-C91770DB6CF5}" type="pres">
      <dgm:prSet presAssocID="{3143B9C0-4CF5-4C25-853D-4E09B52E5BA1}" presName="spacer" presStyleCnt="0"/>
      <dgm:spPr/>
    </dgm:pt>
    <dgm:pt modelId="{E814BAF5-7F96-4D55-9793-78996115FE74}" type="pres">
      <dgm:prSet presAssocID="{630EBF46-042B-4DC4-AA02-D28FA03823BE}" presName="comp" presStyleCnt="0"/>
      <dgm:spPr/>
    </dgm:pt>
    <dgm:pt modelId="{DFB605E8-9576-4E62-8ED6-8B987F170DA9}" type="pres">
      <dgm:prSet presAssocID="{630EBF46-042B-4DC4-AA02-D28FA03823BE}" presName="box" presStyleLbl="node1" presStyleIdx="1" presStyleCnt="2"/>
      <dgm:spPr/>
      <dgm:t>
        <a:bodyPr/>
        <a:lstStyle/>
        <a:p>
          <a:endParaRPr lang="ru-RU"/>
        </a:p>
      </dgm:t>
    </dgm:pt>
    <dgm:pt modelId="{1FA2C949-11A4-447E-BEEE-688218FF8D24}" type="pres">
      <dgm:prSet presAssocID="{630EBF46-042B-4DC4-AA02-D28FA03823BE}" presName="img" presStyleLbl="fgImgPlace1" presStyleIdx="1" presStyleCnt="2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6000" b="-26000"/>
          </a:stretch>
        </a:blipFill>
      </dgm:spPr>
      <dgm:t>
        <a:bodyPr/>
        <a:lstStyle/>
        <a:p>
          <a:endParaRPr lang="ru-RU"/>
        </a:p>
      </dgm:t>
    </dgm:pt>
    <dgm:pt modelId="{10163297-B3C7-4DB2-9CDD-41B18485BA34}" type="pres">
      <dgm:prSet presAssocID="{630EBF46-042B-4DC4-AA02-D28FA03823BE}" presName="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07E3313-BBDD-4350-9E58-8E758E5BA342}" srcId="{866DB9A3-5DEB-4C79-8131-CB432073AC05}" destId="{0B475331-E05B-41B7-A91F-37DC67E9F694}" srcOrd="0" destOrd="0" parTransId="{53BAEBDC-6481-455C-8B13-A7219C766189}" sibTransId="{3143B9C0-4CF5-4C25-853D-4E09B52E5BA1}"/>
    <dgm:cxn modelId="{1B36C538-CEC5-47A6-B69B-6CDAC17C916F}" type="presOf" srcId="{630EBF46-042B-4DC4-AA02-D28FA03823BE}" destId="{DFB605E8-9576-4E62-8ED6-8B987F170DA9}" srcOrd="0" destOrd="0" presId="urn:microsoft.com/office/officeart/2005/8/layout/vList4"/>
    <dgm:cxn modelId="{DFB6F716-8C54-4937-B6DF-40ED10644F63}" type="presOf" srcId="{630EBF46-042B-4DC4-AA02-D28FA03823BE}" destId="{10163297-B3C7-4DB2-9CDD-41B18485BA34}" srcOrd="1" destOrd="0" presId="urn:microsoft.com/office/officeart/2005/8/layout/vList4"/>
    <dgm:cxn modelId="{F80C05A5-CA84-475F-91E6-ADEEE04A1A76}" type="presOf" srcId="{0B475331-E05B-41B7-A91F-37DC67E9F694}" destId="{F24CFDF9-B731-4086-8EBD-8F45D7D28066}" srcOrd="0" destOrd="0" presId="urn:microsoft.com/office/officeart/2005/8/layout/vList4"/>
    <dgm:cxn modelId="{54BF06F8-FB30-42CC-AB88-415DA70CA5A6}" srcId="{866DB9A3-5DEB-4C79-8131-CB432073AC05}" destId="{630EBF46-042B-4DC4-AA02-D28FA03823BE}" srcOrd="1" destOrd="0" parTransId="{71FB158C-F82B-434D-81A1-58955337595C}" sibTransId="{D8CC8FD7-6797-4D0F-A4A3-FC832F586468}"/>
    <dgm:cxn modelId="{FFF7E7DB-B6B4-40A4-8921-A90A303FBF93}" type="presOf" srcId="{0B475331-E05B-41B7-A91F-37DC67E9F694}" destId="{B2A65490-4ABA-4EBA-B3BC-84E055FB2399}" srcOrd="1" destOrd="0" presId="urn:microsoft.com/office/officeart/2005/8/layout/vList4"/>
    <dgm:cxn modelId="{586337C8-E990-4D2C-ABC6-B3FD907D9F11}" type="presOf" srcId="{866DB9A3-5DEB-4C79-8131-CB432073AC05}" destId="{B821905F-9239-46E0-95D5-CA9064B47C2C}" srcOrd="0" destOrd="0" presId="urn:microsoft.com/office/officeart/2005/8/layout/vList4"/>
    <dgm:cxn modelId="{8A8B4360-010A-44B8-9E47-BCFC976ACDCC}" type="presParOf" srcId="{B821905F-9239-46E0-95D5-CA9064B47C2C}" destId="{0EDA422A-B4B6-482F-BB56-D8C19F514548}" srcOrd="0" destOrd="0" presId="urn:microsoft.com/office/officeart/2005/8/layout/vList4"/>
    <dgm:cxn modelId="{C1B99D4E-26E5-4744-B599-640512E17941}" type="presParOf" srcId="{0EDA422A-B4B6-482F-BB56-D8C19F514548}" destId="{F24CFDF9-B731-4086-8EBD-8F45D7D28066}" srcOrd="0" destOrd="0" presId="urn:microsoft.com/office/officeart/2005/8/layout/vList4"/>
    <dgm:cxn modelId="{3A7D1E70-3379-4491-B33A-E4B416F6D8CC}" type="presParOf" srcId="{0EDA422A-B4B6-482F-BB56-D8C19F514548}" destId="{FE6C2721-5A4E-460B-88B3-A4F2A3EA254A}" srcOrd="1" destOrd="0" presId="urn:microsoft.com/office/officeart/2005/8/layout/vList4"/>
    <dgm:cxn modelId="{D34DE47B-B9D3-4414-B4E4-6FCFB4A9BD4C}" type="presParOf" srcId="{0EDA422A-B4B6-482F-BB56-D8C19F514548}" destId="{B2A65490-4ABA-4EBA-B3BC-84E055FB2399}" srcOrd="2" destOrd="0" presId="urn:microsoft.com/office/officeart/2005/8/layout/vList4"/>
    <dgm:cxn modelId="{40203774-8784-4E15-B791-7800B4568579}" type="presParOf" srcId="{B821905F-9239-46E0-95D5-CA9064B47C2C}" destId="{98531B4D-2120-4AA3-BEDA-C91770DB6CF5}" srcOrd="1" destOrd="0" presId="urn:microsoft.com/office/officeart/2005/8/layout/vList4"/>
    <dgm:cxn modelId="{E48AE072-7287-4E59-A8B0-8CBBF338D67C}" type="presParOf" srcId="{B821905F-9239-46E0-95D5-CA9064B47C2C}" destId="{E814BAF5-7F96-4D55-9793-78996115FE74}" srcOrd="2" destOrd="0" presId="urn:microsoft.com/office/officeart/2005/8/layout/vList4"/>
    <dgm:cxn modelId="{8E239CCD-D7CF-46B1-924A-83FE66439382}" type="presParOf" srcId="{E814BAF5-7F96-4D55-9793-78996115FE74}" destId="{DFB605E8-9576-4E62-8ED6-8B987F170DA9}" srcOrd="0" destOrd="0" presId="urn:microsoft.com/office/officeart/2005/8/layout/vList4"/>
    <dgm:cxn modelId="{3AD15B88-B628-4227-8A4B-29BE2031A51A}" type="presParOf" srcId="{E814BAF5-7F96-4D55-9793-78996115FE74}" destId="{1FA2C949-11A4-447E-BEEE-688218FF8D24}" srcOrd="1" destOrd="0" presId="urn:microsoft.com/office/officeart/2005/8/layout/vList4"/>
    <dgm:cxn modelId="{9E3FC38D-EC6F-449D-A88B-13D336FE9EC1}" type="presParOf" srcId="{E814BAF5-7F96-4D55-9793-78996115FE74}" destId="{10163297-B3C7-4DB2-9CDD-41B18485BA34}" srcOrd="2" destOrd="0" presId="urn:microsoft.com/office/officeart/2005/8/layout/vList4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66DB9A3-5DEB-4C79-8131-CB432073AC05}" type="doc">
      <dgm:prSet loTypeId="urn:microsoft.com/office/officeart/2005/8/layout/vList4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B475331-E05B-41B7-A91F-37DC67E9F694}">
      <dgm:prSet phldrT="[Текст]" custT="1"/>
      <dgm:spPr>
        <a:noFill/>
      </dgm:spPr>
      <dgm:t>
        <a:bodyPr/>
        <a:lstStyle/>
        <a:p>
          <a:pPr>
            <a:spcAft>
              <a:spcPts val="0"/>
            </a:spcAft>
          </a:pPr>
          <a:endParaRPr lang="ru-RU" sz="3000" dirty="0" smtClean="0">
            <a:solidFill>
              <a:srgbClr val="0070C0"/>
            </a:solidFill>
          </a:endParaRPr>
        </a:p>
        <a:p>
          <a:pPr>
            <a:spcAft>
              <a:spcPts val="0"/>
            </a:spcAft>
          </a:pPr>
          <a:r>
            <a:rPr lang="ru-RU" sz="3000" b="1" dirty="0" err="1" smtClean="0">
              <a:solidFill>
                <a:srgbClr val="0070C0"/>
              </a:solidFill>
            </a:rPr>
            <a:t>поточний</a:t>
          </a:r>
          <a:r>
            <a:rPr lang="ru-RU" sz="3000" b="1" dirty="0" smtClean="0">
              <a:solidFill>
                <a:srgbClr val="0070C0"/>
              </a:solidFill>
            </a:rPr>
            <a:t> ремонт  </a:t>
          </a:r>
          <a:r>
            <a:rPr lang="ru-RU" sz="3000" b="1" dirty="0" err="1" smtClean="0">
              <a:solidFill>
                <a:srgbClr val="0070C0"/>
              </a:solidFill>
            </a:rPr>
            <a:t>під’їздів</a:t>
          </a:r>
          <a:r>
            <a:rPr lang="ru-RU" sz="3000" b="1" dirty="0" smtClean="0">
              <a:solidFill>
                <a:srgbClr val="0070C0"/>
              </a:solidFill>
            </a:rPr>
            <a:t> в 40 </a:t>
          </a:r>
          <a:r>
            <a:rPr lang="ru-RU" sz="3000" b="1" dirty="0" err="1" smtClean="0">
              <a:solidFill>
                <a:srgbClr val="0070C0"/>
              </a:solidFill>
            </a:rPr>
            <a:t>житлових</a:t>
          </a:r>
          <a:r>
            <a:rPr lang="ru-RU" sz="3000" b="1" dirty="0" smtClean="0">
              <a:solidFill>
                <a:srgbClr val="0070C0"/>
              </a:solidFill>
            </a:rPr>
            <a:t> </a:t>
          </a:r>
          <a:r>
            <a:rPr lang="ru-RU" sz="3000" b="1" dirty="0" err="1" smtClean="0">
              <a:solidFill>
                <a:srgbClr val="0070C0"/>
              </a:solidFill>
            </a:rPr>
            <a:t>будинках</a:t>
          </a:r>
          <a:r>
            <a:rPr lang="ru-RU" sz="3000" b="1" dirty="0" smtClean="0">
              <a:solidFill>
                <a:srgbClr val="0070C0"/>
              </a:solidFill>
            </a:rPr>
            <a:t>,  </a:t>
          </a:r>
          <a:r>
            <a:rPr lang="ru-RU" sz="3000" b="1" dirty="0" err="1" smtClean="0">
              <a:solidFill>
                <a:srgbClr val="0070C0"/>
              </a:solidFill>
            </a:rPr>
            <a:t>всього</a:t>
          </a:r>
          <a:r>
            <a:rPr lang="ru-RU" sz="3000" b="1" dirty="0" smtClean="0">
              <a:solidFill>
                <a:srgbClr val="0070C0"/>
              </a:solidFill>
            </a:rPr>
            <a:t>                          – 51 </a:t>
          </a:r>
          <a:r>
            <a:rPr lang="ru-RU" sz="3000" b="1" dirty="0" err="1" smtClean="0">
              <a:solidFill>
                <a:srgbClr val="0070C0"/>
              </a:solidFill>
            </a:rPr>
            <a:t>під’їзд</a:t>
          </a:r>
          <a:r>
            <a:rPr lang="ru-RU" sz="3000" b="1" dirty="0" smtClean="0">
              <a:solidFill>
                <a:srgbClr val="0070C0"/>
              </a:solidFill>
            </a:rPr>
            <a:t>, </a:t>
          </a:r>
        </a:p>
        <a:p>
          <a:pPr>
            <a:spcAft>
              <a:spcPts val="0"/>
            </a:spcAft>
          </a:pPr>
          <a:r>
            <a:rPr lang="ru-RU" sz="3000" b="1" dirty="0" smtClean="0">
              <a:solidFill>
                <a:srgbClr val="0070C0"/>
              </a:solidFill>
            </a:rPr>
            <a:t>– 100% </a:t>
          </a:r>
          <a:r>
            <a:rPr lang="ru-RU" sz="3000" b="1" dirty="0" err="1" smtClean="0">
              <a:solidFill>
                <a:srgbClr val="0070C0"/>
              </a:solidFill>
            </a:rPr>
            <a:t>від</a:t>
          </a:r>
          <a:r>
            <a:rPr lang="ru-RU" sz="3000" b="1" dirty="0" smtClean="0">
              <a:solidFill>
                <a:srgbClr val="0070C0"/>
              </a:solidFill>
            </a:rPr>
            <a:t> </a:t>
          </a:r>
          <a:r>
            <a:rPr lang="ru-RU" sz="3000" b="1" dirty="0" err="1" smtClean="0">
              <a:solidFill>
                <a:srgbClr val="0070C0"/>
              </a:solidFill>
            </a:rPr>
            <a:t>запланованого</a:t>
          </a:r>
          <a:endParaRPr lang="ru-RU" sz="3000" b="1" dirty="0" smtClean="0">
            <a:solidFill>
              <a:srgbClr val="0070C0"/>
            </a:solidFill>
          </a:endParaRPr>
        </a:p>
        <a:p>
          <a:pPr>
            <a:spcAft>
              <a:spcPct val="35000"/>
            </a:spcAft>
          </a:pPr>
          <a:endParaRPr lang="ru-RU" sz="2600" dirty="0" smtClean="0">
            <a:solidFill>
              <a:srgbClr val="0070C0"/>
            </a:solidFill>
          </a:endParaRPr>
        </a:p>
      </dgm:t>
    </dgm:pt>
    <dgm:pt modelId="{53BAEBDC-6481-455C-8B13-A7219C766189}" type="parTrans" cxnId="{F07E3313-BBDD-4350-9E58-8E758E5BA342}">
      <dgm:prSet/>
      <dgm:spPr/>
      <dgm:t>
        <a:bodyPr/>
        <a:lstStyle/>
        <a:p>
          <a:endParaRPr lang="ru-RU">
            <a:solidFill>
              <a:srgbClr val="0070C0"/>
            </a:solidFill>
          </a:endParaRPr>
        </a:p>
      </dgm:t>
    </dgm:pt>
    <dgm:pt modelId="{3143B9C0-4CF5-4C25-853D-4E09B52E5BA1}" type="sibTrans" cxnId="{F07E3313-BBDD-4350-9E58-8E758E5BA342}">
      <dgm:prSet/>
      <dgm:spPr/>
      <dgm:t>
        <a:bodyPr/>
        <a:lstStyle/>
        <a:p>
          <a:endParaRPr lang="ru-RU">
            <a:solidFill>
              <a:srgbClr val="0070C0"/>
            </a:solidFill>
          </a:endParaRPr>
        </a:p>
      </dgm:t>
    </dgm:pt>
    <dgm:pt modelId="{630EBF46-042B-4DC4-AA02-D28FA03823BE}">
      <dgm:prSet phldrT="[Текст]" custT="1"/>
      <dgm:spPr>
        <a:noFill/>
      </dgm:spPr>
      <dgm:t>
        <a:bodyPr/>
        <a:lstStyle/>
        <a:p>
          <a:endParaRPr lang="ru-RU" sz="3000" dirty="0" smtClean="0">
            <a:solidFill>
              <a:srgbClr val="0070C0"/>
            </a:solidFill>
          </a:endParaRPr>
        </a:p>
        <a:p>
          <a:r>
            <a:rPr lang="ru-RU" sz="3000" b="1" dirty="0" err="1" smtClean="0">
              <a:solidFill>
                <a:srgbClr val="0070C0"/>
              </a:solidFill>
            </a:rPr>
            <a:t>скління</a:t>
          </a:r>
          <a:r>
            <a:rPr lang="ru-RU" sz="3000" b="1" dirty="0" smtClean="0">
              <a:solidFill>
                <a:srgbClr val="0070C0"/>
              </a:solidFill>
            </a:rPr>
            <a:t> </a:t>
          </a:r>
          <a:r>
            <a:rPr lang="ru-RU" sz="3000" b="1" dirty="0" err="1" smtClean="0">
              <a:solidFill>
                <a:srgbClr val="0070C0"/>
              </a:solidFill>
            </a:rPr>
            <a:t>вікон</a:t>
          </a:r>
          <a:r>
            <a:rPr lang="ru-RU" sz="3000" b="1" dirty="0" smtClean="0">
              <a:solidFill>
                <a:srgbClr val="0070C0"/>
              </a:solidFill>
            </a:rPr>
            <a:t> у </a:t>
          </a:r>
          <a:r>
            <a:rPr lang="ru-RU" sz="3000" b="1" dirty="0" err="1" smtClean="0">
              <a:solidFill>
                <a:srgbClr val="0070C0"/>
              </a:solidFill>
            </a:rPr>
            <a:t>допоміжних</a:t>
          </a:r>
          <a:r>
            <a:rPr lang="ru-RU" sz="3000" b="1" dirty="0" smtClean="0">
              <a:solidFill>
                <a:srgbClr val="0070C0"/>
              </a:solidFill>
            </a:rPr>
            <a:t> </a:t>
          </a:r>
          <a:r>
            <a:rPr lang="ru-RU" sz="3000" b="1" dirty="0" err="1" smtClean="0">
              <a:solidFill>
                <a:srgbClr val="0070C0"/>
              </a:solidFill>
            </a:rPr>
            <a:t>приміщеннях</a:t>
          </a:r>
          <a:r>
            <a:rPr lang="ru-RU" sz="3000" b="1" dirty="0" smtClean="0">
              <a:solidFill>
                <a:srgbClr val="0070C0"/>
              </a:solidFill>
            </a:rPr>
            <a:t>  98 </a:t>
          </a:r>
          <a:r>
            <a:rPr lang="ru-RU" sz="3000" b="1" dirty="0" err="1" smtClean="0">
              <a:solidFill>
                <a:srgbClr val="0070C0"/>
              </a:solidFill>
            </a:rPr>
            <a:t>житлових</a:t>
          </a:r>
          <a:r>
            <a:rPr lang="ru-RU" sz="3000" b="1" dirty="0" smtClean="0">
              <a:solidFill>
                <a:srgbClr val="0070C0"/>
              </a:solidFill>
            </a:rPr>
            <a:t> </a:t>
          </a:r>
          <a:r>
            <a:rPr lang="ru-RU" sz="3000" b="1" dirty="0" err="1" smtClean="0">
              <a:solidFill>
                <a:srgbClr val="0070C0"/>
              </a:solidFill>
            </a:rPr>
            <a:t>будинків</a:t>
          </a:r>
          <a:r>
            <a:rPr lang="ru-RU" sz="3000" b="1" dirty="0" smtClean="0">
              <a:solidFill>
                <a:srgbClr val="0070C0"/>
              </a:solidFill>
            </a:rPr>
            <a:t>,  </a:t>
          </a:r>
          <a:r>
            <a:rPr lang="ru-RU" sz="3000" b="1" dirty="0" err="1" smtClean="0">
              <a:solidFill>
                <a:srgbClr val="0070C0"/>
              </a:solidFill>
            </a:rPr>
            <a:t>всього</a:t>
          </a:r>
          <a:r>
            <a:rPr lang="ru-RU" sz="3000" b="1" dirty="0" smtClean="0">
              <a:solidFill>
                <a:srgbClr val="0070C0"/>
              </a:solidFill>
            </a:rPr>
            <a:t> – 265 </a:t>
          </a:r>
          <a:r>
            <a:rPr lang="ru-RU" sz="3000" b="1" dirty="0" err="1" smtClean="0">
              <a:solidFill>
                <a:srgbClr val="0070C0"/>
              </a:solidFill>
            </a:rPr>
            <a:t>кв.м</a:t>
          </a:r>
          <a:r>
            <a:rPr lang="ru-RU" sz="3000" b="1" dirty="0" smtClean="0">
              <a:solidFill>
                <a:srgbClr val="0070C0"/>
              </a:solidFill>
            </a:rPr>
            <a:t>,               – 100% </a:t>
          </a:r>
          <a:r>
            <a:rPr lang="ru-RU" sz="3000" b="1" dirty="0" err="1" smtClean="0">
              <a:solidFill>
                <a:srgbClr val="0070C0"/>
              </a:solidFill>
            </a:rPr>
            <a:t>від</a:t>
          </a:r>
          <a:r>
            <a:rPr lang="ru-RU" sz="3000" b="1" dirty="0" smtClean="0">
              <a:solidFill>
                <a:srgbClr val="0070C0"/>
              </a:solidFill>
            </a:rPr>
            <a:t> </a:t>
          </a:r>
          <a:r>
            <a:rPr lang="ru-RU" sz="3000" b="1" dirty="0" err="1" smtClean="0">
              <a:solidFill>
                <a:srgbClr val="0070C0"/>
              </a:solidFill>
            </a:rPr>
            <a:t>запланованого</a:t>
          </a:r>
          <a:endParaRPr lang="ru-RU" sz="3000" b="1" dirty="0" smtClean="0">
            <a:solidFill>
              <a:srgbClr val="0070C0"/>
            </a:solidFill>
          </a:endParaRPr>
        </a:p>
        <a:p>
          <a:endParaRPr lang="ru-RU" sz="2600" dirty="0" smtClean="0">
            <a:solidFill>
              <a:srgbClr val="0070C0"/>
            </a:solidFill>
          </a:endParaRPr>
        </a:p>
      </dgm:t>
    </dgm:pt>
    <dgm:pt modelId="{71FB158C-F82B-434D-81A1-58955337595C}" type="parTrans" cxnId="{54BF06F8-FB30-42CC-AB88-415DA70CA5A6}">
      <dgm:prSet/>
      <dgm:spPr/>
      <dgm:t>
        <a:bodyPr/>
        <a:lstStyle/>
        <a:p>
          <a:endParaRPr lang="ru-RU">
            <a:solidFill>
              <a:srgbClr val="0070C0"/>
            </a:solidFill>
          </a:endParaRPr>
        </a:p>
      </dgm:t>
    </dgm:pt>
    <dgm:pt modelId="{D8CC8FD7-6797-4D0F-A4A3-FC832F586468}" type="sibTrans" cxnId="{54BF06F8-FB30-42CC-AB88-415DA70CA5A6}">
      <dgm:prSet/>
      <dgm:spPr/>
      <dgm:t>
        <a:bodyPr/>
        <a:lstStyle/>
        <a:p>
          <a:endParaRPr lang="ru-RU">
            <a:solidFill>
              <a:srgbClr val="0070C0"/>
            </a:solidFill>
          </a:endParaRPr>
        </a:p>
      </dgm:t>
    </dgm:pt>
    <dgm:pt modelId="{B821905F-9239-46E0-95D5-CA9064B47C2C}" type="pres">
      <dgm:prSet presAssocID="{866DB9A3-5DEB-4C79-8131-CB432073AC05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EDA422A-B4B6-482F-BB56-D8C19F514548}" type="pres">
      <dgm:prSet presAssocID="{0B475331-E05B-41B7-A91F-37DC67E9F694}" presName="comp" presStyleCnt="0"/>
      <dgm:spPr/>
    </dgm:pt>
    <dgm:pt modelId="{F24CFDF9-B731-4086-8EBD-8F45D7D28066}" type="pres">
      <dgm:prSet presAssocID="{0B475331-E05B-41B7-A91F-37DC67E9F694}" presName="box" presStyleLbl="node1" presStyleIdx="0" presStyleCnt="2"/>
      <dgm:spPr/>
      <dgm:t>
        <a:bodyPr/>
        <a:lstStyle/>
        <a:p>
          <a:endParaRPr lang="ru-RU"/>
        </a:p>
      </dgm:t>
    </dgm:pt>
    <dgm:pt modelId="{FE6C2721-5A4E-460B-88B3-A4F2A3EA254A}" type="pres">
      <dgm:prSet presAssocID="{0B475331-E05B-41B7-A91F-37DC67E9F694}" presName="img" presStyleLbl="fgImgPlace1" presStyleIdx="0" presStyleCnt="2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6000" b="-16000"/>
          </a:stretch>
        </a:blipFill>
      </dgm:spPr>
      <dgm:t>
        <a:bodyPr/>
        <a:lstStyle/>
        <a:p>
          <a:endParaRPr lang="ru-RU"/>
        </a:p>
      </dgm:t>
    </dgm:pt>
    <dgm:pt modelId="{B2A65490-4ABA-4EBA-B3BC-84E055FB2399}" type="pres">
      <dgm:prSet presAssocID="{0B475331-E05B-41B7-A91F-37DC67E9F694}" presName="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531B4D-2120-4AA3-BEDA-C91770DB6CF5}" type="pres">
      <dgm:prSet presAssocID="{3143B9C0-4CF5-4C25-853D-4E09B52E5BA1}" presName="spacer" presStyleCnt="0"/>
      <dgm:spPr/>
    </dgm:pt>
    <dgm:pt modelId="{E814BAF5-7F96-4D55-9793-78996115FE74}" type="pres">
      <dgm:prSet presAssocID="{630EBF46-042B-4DC4-AA02-D28FA03823BE}" presName="comp" presStyleCnt="0"/>
      <dgm:spPr/>
    </dgm:pt>
    <dgm:pt modelId="{DFB605E8-9576-4E62-8ED6-8B987F170DA9}" type="pres">
      <dgm:prSet presAssocID="{630EBF46-042B-4DC4-AA02-D28FA03823BE}" presName="box" presStyleLbl="node1" presStyleIdx="1" presStyleCnt="2"/>
      <dgm:spPr/>
      <dgm:t>
        <a:bodyPr/>
        <a:lstStyle/>
        <a:p>
          <a:endParaRPr lang="ru-RU"/>
        </a:p>
      </dgm:t>
    </dgm:pt>
    <dgm:pt modelId="{1FA2C949-11A4-447E-BEEE-688218FF8D24}" type="pres">
      <dgm:prSet presAssocID="{630EBF46-042B-4DC4-AA02-D28FA03823BE}" presName="img" presStyleLbl="fgImgPlace1" presStyleIdx="1" presStyleCnt="2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</dgm:spPr>
      <dgm:t>
        <a:bodyPr/>
        <a:lstStyle/>
        <a:p>
          <a:endParaRPr lang="ru-RU"/>
        </a:p>
      </dgm:t>
    </dgm:pt>
    <dgm:pt modelId="{10163297-B3C7-4DB2-9CDD-41B18485BA34}" type="pres">
      <dgm:prSet presAssocID="{630EBF46-042B-4DC4-AA02-D28FA03823BE}" presName="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07E3313-BBDD-4350-9E58-8E758E5BA342}" srcId="{866DB9A3-5DEB-4C79-8131-CB432073AC05}" destId="{0B475331-E05B-41B7-A91F-37DC67E9F694}" srcOrd="0" destOrd="0" parTransId="{53BAEBDC-6481-455C-8B13-A7219C766189}" sibTransId="{3143B9C0-4CF5-4C25-853D-4E09B52E5BA1}"/>
    <dgm:cxn modelId="{C9B40A41-8E53-4FA4-ABDA-4835E6229056}" type="presOf" srcId="{630EBF46-042B-4DC4-AA02-D28FA03823BE}" destId="{10163297-B3C7-4DB2-9CDD-41B18485BA34}" srcOrd="1" destOrd="0" presId="urn:microsoft.com/office/officeart/2005/8/layout/vList4"/>
    <dgm:cxn modelId="{BF0454C6-CD81-4FB1-BE57-F41A45E1A1D8}" type="presOf" srcId="{0B475331-E05B-41B7-A91F-37DC67E9F694}" destId="{F24CFDF9-B731-4086-8EBD-8F45D7D28066}" srcOrd="0" destOrd="0" presId="urn:microsoft.com/office/officeart/2005/8/layout/vList4"/>
    <dgm:cxn modelId="{54BF06F8-FB30-42CC-AB88-415DA70CA5A6}" srcId="{866DB9A3-5DEB-4C79-8131-CB432073AC05}" destId="{630EBF46-042B-4DC4-AA02-D28FA03823BE}" srcOrd="1" destOrd="0" parTransId="{71FB158C-F82B-434D-81A1-58955337595C}" sibTransId="{D8CC8FD7-6797-4D0F-A4A3-FC832F586468}"/>
    <dgm:cxn modelId="{60449FCC-9EF0-4994-85AD-969FCFAD720F}" type="presOf" srcId="{0B475331-E05B-41B7-A91F-37DC67E9F694}" destId="{B2A65490-4ABA-4EBA-B3BC-84E055FB2399}" srcOrd="1" destOrd="0" presId="urn:microsoft.com/office/officeart/2005/8/layout/vList4"/>
    <dgm:cxn modelId="{542F2782-B9E4-4EB1-9D7A-3BF47DD712A1}" type="presOf" srcId="{630EBF46-042B-4DC4-AA02-D28FA03823BE}" destId="{DFB605E8-9576-4E62-8ED6-8B987F170DA9}" srcOrd="0" destOrd="0" presId="urn:microsoft.com/office/officeart/2005/8/layout/vList4"/>
    <dgm:cxn modelId="{3834625A-B3E5-4548-908D-BC878ADCD0F9}" type="presOf" srcId="{866DB9A3-5DEB-4C79-8131-CB432073AC05}" destId="{B821905F-9239-46E0-95D5-CA9064B47C2C}" srcOrd="0" destOrd="0" presId="urn:microsoft.com/office/officeart/2005/8/layout/vList4"/>
    <dgm:cxn modelId="{2C4C5D31-E287-44D5-B33E-9C36C3D783FF}" type="presParOf" srcId="{B821905F-9239-46E0-95D5-CA9064B47C2C}" destId="{0EDA422A-B4B6-482F-BB56-D8C19F514548}" srcOrd="0" destOrd="0" presId="urn:microsoft.com/office/officeart/2005/8/layout/vList4"/>
    <dgm:cxn modelId="{3498D199-CCCE-47D9-8991-4580A430B93F}" type="presParOf" srcId="{0EDA422A-B4B6-482F-BB56-D8C19F514548}" destId="{F24CFDF9-B731-4086-8EBD-8F45D7D28066}" srcOrd="0" destOrd="0" presId="urn:microsoft.com/office/officeart/2005/8/layout/vList4"/>
    <dgm:cxn modelId="{BBCA6E50-619C-4AB1-9F34-602A9B690212}" type="presParOf" srcId="{0EDA422A-B4B6-482F-BB56-D8C19F514548}" destId="{FE6C2721-5A4E-460B-88B3-A4F2A3EA254A}" srcOrd="1" destOrd="0" presId="urn:microsoft.com/office/officeart/2005/8/layout/vList4"/>
    <dgm:cxn modelId="{BEE2F817-4DB1-430A-A3F4-75F57682A474}" type="presParOf" srcId="{0EDA422A-B4B6-482F-BB56-D8C19F514548}" destId="{B2A65490-4ABA-4EBA-B3BC-84E055FB2399}" srcOrd="2" destOrd="0" presId="urn:microsoft.com/office/officeart/2005/8/layout/vList4"/>
    <dgm:cxn modelId="{DEC9EB9E-B812-4ED1-96F8-99A9A0BF7277}" type="presParOf" srcId="{B821905F-9239-46E0-95D5-CA9064B47C2C}" destId="{98531B4D-2120-4AA3-BEDA-C91770DB6CF5}" srcOrd="1" destOrd="0" presId="urn:microsoft.com/office/officeart/2005/8/layout/vList4"/>
    <dgm:cxn modelId="{721318C9-5D13-43F9-9753-D13460325A24}" type="presParOf" srcId="{B821905F-9239-46E0-95D5-CA9064B47C2C}" destId="{E814BAF5-7F96-4D55-9793-78996115FE74}" srcOrd="2" destOrd="0" presId="urn:microsoft.com/office/officeart/2005/8/layout/vList4"/>
    <dgm:cxn modelId="{6D035041-2822-41EA-8CF0-ED6477C82EAC}" type="presParOf" srcId="{E814BAF5-7F96-4D55-9793-78996115FE74}" destId="{DFB605E8-9576-4E62-8ED6-8B987F170DA9}" srcOrd="0" destOrd="0" presId="urn:microsoft.com/office/officeart/2005/8/layout/vList4"/>
    <dgm:cxn modelId="{DC72900C-BFA1-43B4-90DC-ADBA7029AE3A}" type="presParOf" srcId="{E814BAF5-7F96-4D55-9793-78996115FE74}" destId="{1FA2C949-11A4-447E-BEEE-688218FF8D24}" srcOrd="1" destOrd="0" presId="urn:microsoft.com/office/officeart/2005/8/layout/vList4"/>
    <dgm:cxn modelId="{152A8736-A368-4E89-91F0-3A414E21C6F1}" type="presParOf" srcId="{E814BAF5-7F96-4D55-9793-78996115FE74}" destId="{10163297-B3C7-4DB2-9CDD-41B18485BA34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66DB9A3-5DEB-4C79-8131-CB432073AC05}" type="doc">
      <dgm:prSet loTypeId="urn:microsoft.com/office/officeart/2005/8/layout/vList4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30EBF46-042B-4DC4-AA02-D28FA03823BE}">
      <dgm:prSet phldrT="[Текст]" custT="1"/>
      <dgm:spPr>
        <a:noFill/>
      </dgm:spPr>
      <dgm:t>
        <a:bodyPr/>
        <a:lstStyle/>
        <a:p>
          <a:r>
            <a:rPr lang="uk-UA" sz="3000" b="1" dirty="0" smtClean="0">
              <a:solidFill>
                <a:srgbClr val="0070C0"/>
              </a:solidFill>
            </a:rPr>
            <a:t>відремонтовано 8 електрощитових в житлових будинках,                                                 </a:t>
          </a:r>
          <a:r>
            <a:rPr lang="uk-UA" sz="3000" b="1" smtClean="0">
              <a:solidFill>
                <a:srgbClr val="0070C0"/>
              </a:solidFill>
            </a:rPr>
            <a:t>– 53% </a:t>
          </a:r>
          <a:r>
            <a:rPr lang="uk-UA" sz="3000" b="1" dirty="0" smtClean="0">
              <a:solidFill>
                <a:srgbClr val="0070C0"/>
              </a:solidFill>
            </a:rPr>
            <a:t>від запланованого</a:t>
          </a:r>
          <a:endParaRPr lang="ru-RU" sz="3000" b="1" dirty="0" smtClean="0">
            <a:solidFill>
              <a:srgbClr val="0070C0"/>
            </a:solidFill>
          </a:endParaRPr>
        </a:p>
      </dgm:t>
    </dgm:pt>
    <dgm:pt modelId="{71FB158C-F82B-434D-81A1-58955337595C}" type="parTrans" cxnId="{54BF06F8-FB30-42CC-AB88-415DA70CA5A6}">
      <dgm:prSet/>
      <dgm:spPr/>
      <dgm:t>
        <a:bodyPr/>
        <a:lstStyle/>
        <a:p>
          <a:endParaRPr lang="ru-RU">
            <a:solidFill>
              <a:srgbClr val="0070C0"/>
            </a:solidFill>
          </a:endParaRPr>
        </a:p>
      </dgm:t>
    </dgm:pt>
    <dgm:pt modelId="{D8CC8FD7-6797-4D0F-A4A3-FC832F586468}" type="sibTrans" cxnId="{54BF06F8-FB30-42CC-AB88-415DA70CA5A6}">
      <dgm:prSet/>
      <dgm:spPr/>
      <dgm:t>
        <a:bodyPr/>
        <a:lstStyle/>
        <a:p>
          <a:endParaRPr lang="ru-RU">
            <a:solidFill>
              <a:srgbClr val="0070C0"/>
            </a:solidFill>
          </a:endParaRPr>
        </a:p>
      </dgm:t>
    </dgm:pt>
    <dgm:pt modelId="{B821905F-9239-46E0-95D5-CA9064B47C2C}" type="pres">
      <dgm:prSet presAssocID="{866DB9A3-5DEB-4C79-8131-CB432073AC05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814BAF5-7F96-4D55-9793-78996115FE74}" type="pres">
      <dgm:prSet presAssocID="{630EBF46-042B-4DC4-AA02-D28FA03823BE}" presName="comp" presStyleCnt="0"/>
      <dgm:spPr/>
    </dgm:pt>
    <dgm:pt modelId="{DFB605E8-9576-4E62-8ED6-8B987F170DA9}" type="pres">
      <dgm:prSet presAssocID="{630EBF46-042B-4DC4-AA02-D28FA03823BE}" presName="box" presStyleLbl="node1" presStyleIdx="0" presStyleCnt="1"/>
      <dgm:spPr/>
      <dgm:t>
        <a:bodyPr/>
        <a:lstStyle/>
        <a:p>
          <a:endParaRPr lang="ru-RU"/>
        </a:p>
      </dgm:t>
    </dgm:pt>
    <dgm:pt modelId="{1FA2C949-11A4-447E-BEEE-688218FF8D24}" type="pres">
      <dgm:prSet presAssocID="{630EBF46-042B-4DC4-AA02-D28FA03823BE}" presName="img" presStyleLbl="fgImgPlace1" presStyleIdx="0" presStyleCnt="1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1000" b="-41000"/>
          </a:stretch>
        </a:blipFill>
      </dgm:spPr>
      <dgm:t>
        <a:bodyPr/>
        <a:lstStyle/>
        <a:p>
          <a:endParaRPr lang="ru-RU"/>
        </a:p>
      </dgm:t>
    </dgm:pt>
    <dgm:pt modelId="{10163297-B3C7-4DB2-9CDD-41B18485BA34}" type="pres">
      <dgm:prSet presAssocID="{630EBF46-042B-4DC4-AA02-D28FA03823BE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CF81A3A-E9A0-4CE0-8EC7-0367B21CBCDD}" type="presOf" srcId="{630EBF46-042B-4DC4-AA02-D28FA03823BE}" destId="{10163297-B3C7-4DB2-9CDD-41B18485BA34}" srcOrd="1" destOrd="0" presId="urn:microsoft.com/office/officeart/2005/8/layout/vList4"/>
    <dgm:cxn modelId="{D2C3B180-7474-4014-AC94-F3CF055B18E5}" type="presOf" srcId="{630EBF46-042B-4DC4-AA02-D28FA03823BE}" destId="{DFB605E8-9576-4E62-8ED6-8B987F170DA9}" srcOrd="0" destOrd="0" presId="urn:microsoft.com/office/officeart/2005/8/layout/vList4"/>
    <dgm:cxn modelId="{54BF06F8-FB30-42CC-AB88-415DA70CA5A6}" srcId="{866DB9A3-5DEB-4C79-8131-CB432073AC05}" destId="{630EBF46-042B-4DC4-AA02-D28FA03823BE}" srcOrd="0" destOrd="0" parTransId="{71FB158C-F82B-434D-81A1-58955337595C}" sibTransId="{D8CC8FD7-6797-4D0F-A4A3-FC832F586468}"/>
    <dgm:cxn modelId="{6F4F3074-EC5D-4783-B7FC-82FF72CCA188}" type="presOf" srcId="{866DB9A3-5DEB-4C79-8131-CB432073AC05}" destId="{B821905F-9239-46E0-95D5-CA9064B47C2C}" srcOrd="0" destOrd="0" presId="urn:microsoft.com/office/officeart/2005/8/layout/vList4"/>
    <dgm:cxn modelId="{153A852A-A0EE-4298-941D-9776642C47FF}" type="presParOf" srcId="{B821905F-9239-46E0-95D5-CA9064B47C2C}" destId="{E814BAF5-7F96-4D55-9793-78996115FE74}" srcOrd="0" destOrd="0" presId="urn:microsoft.com/office/officeart/2005/8/layout/vList4"/>
    <dgm:cxn modelId="{68D38D82-0EE5-40F6-AB07-F5653223CA0C}" type="presParOf" srcId="{E814BAF5-7F96-4D55-9793-78996115FE74}" destId="{DFB605E8-9576-4E62-8ED6-8B987F170DA9}" srcOrd="0" destOrd="0" presId="urn:microsoft.com/office/officeart/2005/8/layout/vList4"/>
    <dgm:cxn modelId="{3735EF39-A8B5-4F64-81BF-28E3CB8C60D5}" type="presParOf" srcId="{E814BAF5-7F96-4D55-9793-78996115FE74}" destId="{1FA2C949-11A4-447E-BEEE-688218FF8D24}" srcOrd="1" destOrd="0" presId="urn:microsoft.com/office/officeart/2005/8/layout/vList4"/>
    <dgm:cxn modelId="{90D5054E-E23A-4DAA-B016-7205126B4B03}" type="presParOf" srcId="{E814BAF5-7F96-4D55-9793-78996115FE74}" destId="{10163297-B3C7-4DB2-9CDD-41B18485BA34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66DB9A3-5DEB-4C79-8131-CB432073AC05}" type="doc">
      <dgm:prSet loTypeId="urn:microsoft.com/office/officeart/2005/8/layout/vList4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B475331-E05B-41B7-A91F-37DC67E9F694}">
      <dgm:prSet phldrT="[Текст]" custT="1"/>
      <dgm:spPr>
        <a:noFill/>
      </dgm:spPr>
      <dgm:t>
        <a:bodyPr/>
        <a:lstStyle/>
        <a:p>
          <a:endParaRPr lang="ru-RU" sz="3000" dirty="0" smtClean="0">
            <a:solidFill>
              <a:srgbClr val="0070C0"/>
            </a:solidFill>
          </a:endParaRPr>
        </a:p>
        <a:p>
          <a:r>
            <a:rPr lang="ru-RU" sz="3000" b="1" dirty="0" err="1" smtClean="0">
              <a:solidFill>
                <a:srgbClr val="0070C0"/>
              </a:solidFill>
            </a:rPr>
            <a:t>замінено</a:t>
          </a:r>
          <a:r>
            <a:rPr lang="ru-RU" sz="3000" b="1" dirty="0" smtClean="0">
              <a:solidFill>
                <a:srgbClr val="0070C0"/>
              </a:solidFill>
            </a:rPr>
            <a:t> 4 </a:t>
          </a:r>
          <a:r>
            <a:rPr lang="ru-RU" sz="3000" b="1" dirty="0" err="1" smtClean="0">
              <a:solidFill>
                <a:srgbClr val="0070C0"/>
              </a:solidFill>
            </a:rPr>
            <a:t>інженерні</a:t>
          </a:r>
          <a:r>
            <a:rPr lang="ru-RU" sz="3000" b="1" dirty="0" smtClean="0">
              <a:solidFill>
                <a:srgbClr val="0070C0"/>
              </a:solidFill>
            </a:rPr>
            <a:t> вводи до </a:t>
          </a:r>
          <a:r>
            <a:rPr lang="ru-RU" sz="3000" b="1" dirty="0" err="1" smtClean="0">
              <a:solidFill>
                <a:srgbClr val="0070C0"/>
              </a:solidFill>
            </a:rPr>
            <a:t>житлових</a:t>
          </a:r>
          <a:r>
            <a:rPr lang="ru-RU" sz="3000" b="1" dirty="0" smtClean="0">
              <a:solidFill>
                <a:srgbClr val="0070C0"/>
              </a:solidFill>
            </a:rPr>
            <a:t> </a:t>
          </a:r>
          <a:r>
            <a:rPr lang="ru-RU" sz="3000" b="1" dirty="0" err="1" smtClean="0">
              <a:solidFill>
                <a:srgbClr val="0070C0"/>
              </a:solidFill>
            </a:rPr>
            <a:t>будинків</a:t>
          </a:r>
          <a:r>
            <a:rPr lang="ru-RU" sz="3000" b="1" dirty="0" smtClean="0">
              <a:solidFill>
                <a:srgbClr val="0070C0"/>
              </a:solidFill>
            </a:rPr>
            <a:t>,                                            – 100% </a:t>
          </a:r>
          <a:r>
            <a:rPr lang="ru-RU" sz="3000" b="1" dirty="0" err="1" smtClean="0">
              <a:solidFill>
                <a:srgbClr val="0070C0"/>
              </a:solidFill>
            </a:rPr>
            <a:t>від</a:t>
          </a:r>
          <a:r>
            <a:rPr lang="ru-RU" sz="3000" b="1" dirty="0" smtClean="0">
              <a:solidFill>
                <a:srgbClr val="0070C0"/>
              </a:solidFill>
            </a:rPr>
            <a:t> </a:t>
          </a:r>
          <a:r>
            <a:rPr lang="ru-RU" sz="3000" b="1" dirty="0" err="1" smtClean="0">
              <a:solidFill>
                <a:srgbClr val="0070C0"/>
              </a:solidFill>
            </a:rPr>
            <a:t>запланованого</a:t>
          </a:r>
          <a:endParaRPr lang="ru-RU" sz="3000" b="1" dirty="0" smtClean="0">
            <a:solidFill>
              <a:srgbClr val="0070C0"/>
            </a:solidFill>
          </a:endParaRPr>
        </a:p>
        <a:p>
          <a:endParaRPr lang="ru-RU" sz="2600" dirty="0" smtClean="0">
            <a:solidFill>
              <a:srgbClr val="0070C0"/>
            </a:solidFill>
          </a:endParaRPr>
        </a:p>
      </dgm:t>
    </dgm:pt>
    <dgm:pt modelId="{3143B9C0-4CF5-4C25-853D-4E09B52E5BA1}" type="sibTrans" cxnId="{F07E3313-BBDD-4350-9E58-8E758E5BA342}">
      <dgm:prSet/>
      <dgm:spPr/>
      <dgm:t>
        <a:bodyPr/>
        <a:lstStyle/>
        <a:p>
          <a:endParaRPr lang="ru-RU">
            <a:solidFill>
              <a:srgbClr val="0070C0"/>
            </a:solidFill>
          </a:endParaRPr>
        </a:p>
      </dgm:t>
    </dgm:pt>
    <dgm:pt modelId="{53BAEBDC-6481-455C-8B13-A7219C766189}" type="parTrans" cxnId="{F07E3313-BBDD-4350-9E58-8E758E5BA342}">
      <dgm:prSet/>
      <dgm:spPr/>
      <dgm:t>
        <a:bodyPr/>
        <a:lstStyle/>
        <a:p>
          <a:endParaRPr lang="ru-RU">
            <a:solidFill>
              <a:srgbClr val="0070C0"/>
            </a:solidFill>
          </a:endParaRPr>
        </a:p>
      </dgm:t>
    </dgm:pt>
    <dgm:pt modelId="{B821905F-9239-46E0-95D5-CA9064B47C2C}" type="pres">
      <dgm:prSet presAssocID="{866DB9A3-5DEB-4C79-8131-CB432073AC05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EDA422A-B4B6-482F-BB56-D8C19F514548}" type="pres">
      <dgm:prSet presAssocID="{0B475331-E05B-41B7-A91F-37DC67E9F694}" presName="comp" presStyleCnt="0"/>
      <dgm:spPr/>
    </dgm:pt>
    <dgm:pt modelId="{F24CFDF9-B731-4086-8EBD-8F45D7D28066}" type="pres">
      <dgm:prSet presAssocID="{0B475331-E05B-41B7-A91F-37DC67E9F694}" presName="box" presStyleLbl="node1" presStyleIdx="0" presStyleCnt="1"/>
      <dgm:spPr/>
      <dgm:t>
        <a:bodyPr/>
        <a:lstStyle/>
        <a:p>
          <a:endParaRPr lang="ru-RU"/>
        </a:p>
      </dgm:t>
    </dgm:pt>
    <dgm:pt modelId="{FE6C2721-5A4E-460B-88B3-A4F2A3EA254A}" type="pres">
      <dgm:prSet presAssocID="{0B475331-E05B-41B7-A91F-37DC67E9F694}" presName="img" presStyleLbl="fgImgPlace1" presStyleIdx="0" presStyleCnt="1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</dgm:spPr>
      <dgm:t>
        <a:bodyPr/>
        <a:lstStyle/>
        <a:p>
          <a:endParaRPr lang="ru-RU"/>
        </a:p>
      </dgm:t>
    </dgm:pt>
    <dgm:pt modelId="{B2A65490-4ABA-4EBA-B3BC-84E055FB2399}" type="pres">
      <dgm:prSet presAssocID="{0B475331-E05B-41B7-A91F-37DC67E9F694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BC2C0AD-56EC-4120-B0AF-8B290054369F}" type="presOf" srcId="{866DB9A3-5DEB-4C79-8131-CB432073AC05}" destId="{B821905F-9239-46E0-95D5-CA9064B47C2C}" srcOrd="0" destOrd="0" presId="urn:microsoft.com/office/officeart/2005/8/layout/vList4"/>
    <dgm:cxn modelId="{F07E3313-BBDD-4350-9E58-8E758E5BA342}" srcId="{866DB9A3-5DEB-4C79-8131-CB432073AC05}" destId="{0B475331-E05B-41B7-A91F-37DC67E9F694}" srcOrd="0" destOrd="0" parTransId="{53BAEBDC-6481-455C-8B13-A7219C766189}" sibTransId="{3143B9C0-4CF5-4C25-853D-4E09B52E5BA1}"/>
    <dgm:cxn modelId="{0E0D9534-B375-4507-8727-DE77359FF93D}" type="presOf" srcId="{0B475331-E05B-41B7-A91F-37DC67E9F694}" destId="{F24CFDF9-B731-4086-8EBD-8F45D7D28066}" srcOrd="0" destOrd="0" presId="urn:microsoft.com/office/officeart/2005/8/layout/vList4"/>
    <dgm:cxn modelId="{0D6BFD65-EE3E-4E79-976D-C2A1196EA86F}" type="presOf" srcId="{0B475331-E05B-41B7-A91F-37DC67E9F694}" destId="{B2A65490-4ABA-4EBA-B3BC-84E055FB2399}" srcOrd="1" destOrd="0" presId="urn:microsoft.com/office/officeart/2005/8/layout/vList4"/>
    <dgm:cxn modelId="{033A8410-AD93-47D1-AAC9-1F897FF38F63}" type="presParOf" srcId="{B821905F-9239-46E0-95D5-CA9064B47C2C}" destId="{0EDA422A-B4B6-482F-BB56-D8C19F514548}" srcOrd="0" destOrd="0" presId="urn:microsoft.com/office/officeart/2005/8/layout/vList4"/>
    <dgm:cxn modelId="{CEDB84F4-7B42-48E7-A09D-942C57B7CFCB}" type="presParOf" srcId="{0EDA422A-B4B6-482F-BB56-D8C19F514548}" destId="{F24CFDF9-B731-4086-8EBD-8F45D7D28066}" srcOrd="0" destOrd="0" presId="urn:microsoft.com/office/officeart/2005/8/layout/vList4"/>
    <dgm:cxn modelId="{17DB3549-ABF2-4DF2-9E20-13AB4B46E082}" type="presParOf" srcId="{0EDA422A-B4B6-482F-BB56-D8C19F514548}" destId="{FE6C2721-5A4E-460B-88B3-A4F2A3EA254A}" srcOrd="1" destOrd="0" presId="urn:microsoft.com/office/officeart/2005/8/layout/vList4"/>
    <dgm:cxn modelId="{ABFA9970-0F1B-4D05-84DF-987588FA4731}" type="presParOf" srcId="{0EDA422A-B4B6-482F-BB56-D8C19F514548}" destId="{B2A65490-4ABA-4EBA-B3BC-84E055FB2399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66DB9A3-5DEB-4C79-8131-CB432073AC05}" type="doc">
      <dgm:prSet loTypeId="urn:microsoft.com/office/officeart/2005/8/layout/vList4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B475331-E05B-41B7-A91F-37DC67E9F694}">
      <dgm:prSet phldrT="[Текст]" custT="1"/>
      <dgm:spPr>
        <a:noFill/>
      </dgm:spPr>
      <dgm:t>
        <a:bodyPr/>
        <a:lstStyle/>
        <a:p>
          <a:endParaRPr lang="ru-RU" sz="3000" dirty="0" smtClean="0">
            <a:solidFill>
              <a:srgbClr val="0070C0"/>
            </a:solidFill>
          </a:endParaRPr>
        </a:p>
        <a:p>
          <a:r>
            <a:rPr lang="ru-RU" sz="3000" b="1" dirty="0" err="1" smtClean="0">
              <a:solidFill>
                <a:srgbClr val="0070C0"/>
              </a:solidFill>
            </a:rPr>
            <a:t>поточний</a:t>
          </a:r>
          <a:r>
            <a:rPr lang="ru-RU" sz="3000" b="1" dirty="0" smtClean="0">
              <a:solidFill>
                <a:srgbClr val="0070C0"/>
              </a:solidFill>
            </a:rPr>
            <a:t> ремонт мереж </a:t>
          </a:r>
          <a:r>
            <a:rPr lang="ru-RU" sz="3000" b="1" dirty="0" err="1" smtClean="0">
              <a:solidFill>
                <a:srgbClr val="0070C0"/>
              </a:solidFill>
            </a:rPr>
            <a:t>водовідведення</a:t>
          </a:r>
          <a:r>
            <a:rPr lang="ru-RU" sz="3000" b="1" dirty="0" smtClean="0">
              <a:solidFill>
                <a:srgbClr val="0070C0"/>
              </a:solidFill>
            </a:rPr>
            <a:t> в 75 </a:t>
          </a:r>
          <a:r>
            <a:rPr lang="ru-RU" sz="3000" b="1" dirty="0" err="1" smtClean="0">
              <a:solidFill>
                <a:srgbClr val="0070C0"/>
              </a:solidFill>
            </a:rPr>
            <a:t>житлових</a:t>
          </a:r>
          <a:r>
            <a:rPr lang="ru-RU" sz="3000" b="1" dirty="0" smtClean="0">
              <a:solidFill>
                <a:srgbClr val="0070C0"/>
              </a:solidFill>
            </a:rPr>
            <a:t> </a:t>
          </a:r>
          <a:r>
            <a:rPr lang="ru-RU" sz="3000" b="1" dirty="0" err="1" smtClean="0">
              <a:solidFill>
                <a:srgbClr val="0070C0"/>
              </a:solidFill>
            </a:rPr>
            <a:t>будинках</a:t>
          </a:r>
          <a:r>
            <a:rPr lang="ru-RU" sz="3000" b="1" dirty="0" smtClean="0">
              <a:solidFill>
                <a:srgbClr val="0070C0"/>
              </a:solidFill>
            </a:rPr>
            <a:t>,  </a:t>
          </a:r>
          <a:r>
            <a:rPr lang="ru-RU" sz="3000" b="1" dirty="0" err="1" smtClean="0">
              <a:solidFill>
                <a:srgbClr val="0070C0"/>
              </a:solidFill>
            </a:rPr>
            <a:t>всього</a:t>
          </a:r>
          <a:r>
            <a:rPr lang="ru-RU" sz="3000" b="1" dirty="0" smtClean="0">
              <a:solidFill>
                <a:srgbClr val="0070C0"/>
              </a:solidFill>
            </a:rPr>
            <a:t> – 265 </a:t>
          </a:r>
          <a:r>
            <a:rPr lang="ru-RU" sz="3000" b="1" dirty="0" err="1" smtClean="0">
              <a:solidFill>
                <a:srgbClr val="0070C0"/>
              </a:solidFill>
            </a:rPr>
            <a:t>м.п</a:t>
          </a:r>
          <a:r>
            <a:rPr lang="ru-RU" sz="3000" b="1" dirty="0" smtClean="0">
              <a:solidFill>
                <a:srgbClr val="0070C0"/>
              </a:solidFill>
            </a:rPr>
            <a:t>.,                 – 96% </a:t>
          </a:r>
          <a:r>
            <a:rPr lang="ru-RU" sz="3000" b="1" dirty="0" err="1" smtClean="0">
              <a:solidFill>
                <a:srgbClr val="0070C0"/>
              </a:solidFill>
            </a:rPr>
            <a:t>від</a:t>
          </a:r>
          <a:r>
            <a:rPr lang="ru-RU" sz="3000" b="1" dirty="0" smtClean="0">
              <a:solidFill>
                <a:srgbClr val="0070C0"/>
              </a:solidFill>
            </a:rPr>
            <a:t> </a:t>
          </a:r>
          <a:r>
            <a:rPr lang="ru-RU" sz="3000" b="1" dirty="0" err="1" smtClean="0">
              <a:solidFill>
                <a:srgbClr val="0070C0"/>
              </a:solidFill>
            </a:rPr>
            <a:t>запланованого</a:t>
          </a:r>
          <a:endParaRPr lang="ru-RU" sz="3000" b="1" dirty="0" smtClean="0">
            <a:solidFill>
              <a:srgbClr val="0070C0"/>
            </a:solidFill>
          </a:endParaRPr>
        </a:p>
        <a:p>
          <a:endParaRPr lang="ru-RU" sz="2300" dirty="0" smtClean="0">
            <a:solidFill>
              <a:srgbClr val="0070C0"/>
            </a:solidFill>
          </a:endParaRPr>
        </a:p>
      </dgm:t>
    </dgm:pt>
    <dgm:pt modelId="{53BAEBDC-6481-455C-8B13-A7219C766189}" type="parTrans" cxnId="{F07E3313-BBDD-4350-9E58-8E758E5BA342}">
      <dgm:prSet/>
      <dgm:spPr/>
      <dgm:t>
        <a:bodyPr/>
        <a:lstStyle/>
        <a:p>
          <a:endParaRPr lang="ru-RU">
            <a:solidFill>
              <a:srgbClr val="0070C0"/>
            </a:solidFill>
          </a:endParaRPr>
        </a:p>
      </dgm:t>
    </dgm:pt>
    <dgm:pt modelId="{3143B9C0-4CF5-4C25-853D-4E09B52E5BA1}" type="sibTrans" cxnId="{F07E3313-BBDD-4350-9E58-8E758E5BA342}">
      <dgm:prSet/>
      <dgm:spPr/>
      <dgm:t>
        <a:bodyPr/>
        <a:lstStyle/>
        <a:p>
          <a:endParaRPr lang="ru-RU">
            <a:solidFill>
              <a:srgbClr val="0070C0"/>
            </a:solidFill>
          </a:endParaRPr>
        </a:p>
      </dgm:t>
    </dgm:pt>
    <dgm:pt modelId="{630EBF46-042B-4DC4-AA02-D28FA03823BE}">
      <dgm:prSet phldrT="[Текст]" custT="1"/>
      <dgm:spPr>
        <a:noFill/>
      </dgm:spPr>
      <dgm:t>
        <a:bodyPr/>
        <a:lstStyle/>
        <a:p>
          <a:endParaRPr lang="ru-RU" sz="3000" dirty="0" smtClean="0">
            <a:solidFill>
              <a:srgbClr val="0070C0"/>
            </a:solidFill>
          </a:endParaRPr>
        </a:p>
        <a:p>
          <a:endParaRPr lang="ru-RU" sz="800" b="1" dirty="0" smtClean="0">
            <a:solidFill>
              <a:srgbClr val="0070C0"/>
            </a:solidFill>
          </a:endParaRPr>
        </a:p>
        <a:p>
          <a:r>
            <a:rPr lang="ru-RU" sz="3000" b="1" dirty="0" err="1" smtClean="0">
              <a:solidFill>
                <a:srgbClr val="0070C0"/>
              </a:solidFill>
            </a:rPr>
            <a:t>поточний</a:t>
          </a:r>
          <a:r>
            <a:rPr lang="ru-RU" sz="3000" b="1" dirty="0" smtClean="0">
              <a:solidFill>
                <a:srgbClr val="0070C0"/>
              </a:solidFill>
            </a:rPr>
            <a:t> ремонт мереж холодного </a:t>
          </a:r>
          <a:r>
            <a:rPr lang="ru-RU" sz="3000" b="1" dirty="0" err="1" smtClean="0">
              <a:solidFill>
                <a:srgbClr val="0070C0"/>
              </a:solidFill>
            </a:rPr>
            <a:t>водопостачання</a:t>
          </a:r>
          <a:r>
            <a:rPr lang="ru-RU" sz="3000" b="1" dirty="0" smtClean="0">
              <a:solidFill>
                <a:srgbClr val="0070C0"/>
              </a:solidFill>
            </a:rPr>
            <a:t>                             в 48 </a:t>
          </a:r>
          <a:r>
            <a:rPr lang="ru-RU" sz="3000" b="1" dirty="0" err="1" smtClean="0">
              <a:solidFill>
                <a:srgbClr val="0070C0"/>
              </a:solidFill>
            </a:rPr>
            <a:t>житлових</a:t>
          </a:r>
          <a:r>
            <a:rPr lang="ru-RU" sz="3000" b="1" dirty="0" smtClean="0">
              <a:solidFill>
                <a:srgbClr val="0070C0"/>
              </a:solidFill>
            </a:rPr>
            <a:t> </a:t>
          </a:r>
          <a:r>
            <a:rPr lang="ru-RU" sz="3000" b="1" dirty="0" err="1" smtClean="0">
              <a:solidFill>
                <a:srgbClr val="0070C0"/>
              </a:solidFill>
            </a:rPr>
            <a:t>будинках</a:t>
          </a:r>
          <a:r>
            <a:rPr lang="ru-RU" sz="3000" b="1" dirty="0" smtClean="0">
              <a:solidFill>
                <a:srgbClr val="0070C0"/>
              </a:solidFill>
            </a:rPr>
            <a:t>, </a:t>
          </a:r>
          <a:r>
            <a:rPr lang="ru-RU" sz="3000" b="1" dirty="0" err="1" smtClean="0">
              <a:solidFill>
                <a:srgbClr val="0070C0"/>
              </a:solidFill>
            </a:rPr>
            <a:t>всього</a:t>
          </a:r>
          <a:r>
            <a:rPr lang="ru-RU" sz="3000" b="1" dirty="0" smtClean="0">
              <a:solidFill>
                <a:srgbClr val="0070C0"/>
              </a:solidFill>
            </a:rPr>
            <a:t>                   – 391м.п.,                                                   – 100 % </a:t>
          </a:r>
          <a:r>
            <a:rPr lang="ru-RU" sz="3000" b="1" dirty="0" err="1" smtClean="0">
              <a:solidFill>
                <a:srgbClr val="0070C0"/>
              </a:solidFill>
            </a:rPr>
            <a:t>від</a:t>
          </a:r>
          <a:r>
            <a:rPr lang="ru-RU" sz="3000" b="1" dirty="0" smtClean="0">
              <a:solidFill>
                <a:srgbClr val="0070C0"/>
              </a:solidFill>
            </a:rPr>
            <a:t> </a:t>
          </a:r>
          <a:r>
            <a:rPr lang="ru-RU" sz="3000" b="1" dirty="0" err="1" smtClean="0">
              <a:solidFill>
                <a:srgbClr val="0070C0"/>
              </a:solidFill>
            </a:rPr>
            <a:t>запланованого</a:t>
          </a:r>
          <a:endParaRPr lang="ru-RU" sz="3000" b="1" dirty="0" smtClean="0">
            <a:solidFill>
              <a:srgbClr val="0070C0"/>
            </a:solidFill>
          </a:endParaRPr>
        </a:p>
        <a:p>
          <a:endParaRPr lang="ru-RU" sz="2300" b="1" dirty="0" smtClean="0">
            <a:solidFill>
              <a:srgbClr val="0070C0"/>
            </a:solidFill>
          </a:endParaRPr>
        </a:p>
      </dgm:t>
    </dgm:pt>
    <dgm:pt modelId="{71FB158C-F82B-434D-81A1-58955337595C}" type="parTrans" cxnId="{54BF06F8-FB30-42CC-AB88-415DA70CA5A6}">
      <dgm:prSet/>
      <dgm:spPr/>
      <dgm:t>
        <a:bodyPr/>
        <a:lstStyle/>
        <a:p>
          <a:endParaRPr lang="ru-RU">
            <a:solidFill>
              <a:srgbClr val="0070C0"/>
            </a:solidFill>
          </a:endParaRPr>
        </a:p>
      </dgm:t>
    </dgm:pt>
    <dgm:pt modelId="{D8CC8FD7-6797-4D0F-A4A3-FC832F586468}" type="sibTrans" cxnId="{54BF06F8-FB30-42CC-AB88-415DA70CA5A6}">
      <dgm:prSet/>
      <dgm:spPr/>
      <dgm:t>
        <a:bodyPr/>
        <a:lstStyle/>
        <a:p>
          <a:endParaRPr lang="ru-RU">
            <a:solidFill>
              <a:srgbClr val="0070C0"/>
            </a:solidFill>
          </a:endParaRPr>
        </a:p>
      </dgm:t>
    </dgm:pt>
    <dgm:pt modelId="{B821905F-9239-46E0-95D5-CA9064B47C2C}" type="pres">
      <dgm:prSet presAssocID="{866DB9A3-5DEB-4C79-8131-CB432073AC05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EDA422A-B4B6-482F-BB56-D8C19F514548}" type="pres">
      <dgm:prSet presAssocID="{0B475331-E05B-41B7-A91F-37DC67E9F694}" presName="comp" presStyleCnt="0"/>
      <dgm:spPr/>
    </dgm:pt>
    <dgm:pt modelId="{F24CFDF9-B731-4086-8EBD-8F45D7D28066}" type="pres">
      <dgm:prSet presAssocID="{0B475331-E05B-41B7-A91F-37DC67E9F694}" presName="box" presStyleLbl="node1" presStyleIdx="0" presStyleCnt="2"/>
      <dgm:spPr/>
      <dgm:t>
        <a:bodyPr/>
        <a:lstStyle/>
        <a:p>
          <a:endParaRPr lang="ru-RU"/>
        </a:p>
      </dgm:t>
    </dgm:pt>
    <dgm:pt modelId="{FE6C2721-5A4E-460B-88B3-A4F2A3EA254A}" type="pres">
      <dgm:prSet presAssocID="{0B475331-E05B-41B7-A91F-37DC67E9F694}" presName="img" presStyleLbl="fgImgPlace1" presStyleIdx="0" presStyleCnt="2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</dgm:spPr>
      <dgm:t>
        <a:bodyPr/>
        <a:lstStyle/>
        <a:p>
          <a:endParaRPr lang="ru-RU"/>
        </a:p>
      </dgm:t>
    </dgm:pt>
    <dgm:pt modelId="{B2A65490-4ABA-4EBA-B3BC-84E055FB2399}" type="pres">
      <dgm:prSet presAssocID="{0B475331-E05B-41B7-A91F-37DC67E9F694}" presName="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531B4D-2120-4AA3-BEDA-C91770DB6CF5}" type="pres">
      <dgm:prSet presAssocID="{3143B9C0-4CF5-4C25-853D-4E09B52E5BA1}" presName="spacer" presStyleCnt="0"/>
      <dgm:spPr/>
    </dgm:pt>
    <dgm:pt modelId="{E814BAF5-7F96-4D55-9793-78996115FE74}" type="pres">
      <dgm:prSet presAssocID="{630EBF46-042B-4DC4-AA02-D28FA03823BE}" presName="comp" presStyleCnt="0"/>
      <dgm:spPr/>
    </dgm:pt>
    <dgm:pt modelId="{DFB605E8-9576-4E62-8ED6-8B987F170DA9}" type="pres">
      <dgm:prSet presAssocID="{630EBF46-042B-4DC4-AA02-D28FA03823BE}" presName="box" presStyleLbl="node1" presStyleIdx="1" presStyleCnt="2"/>
      <dgm:spPr/>
      <dgm:t>
        <a:bodyPr/>
        <a:lstStyle/>
        <a:p>
          <a:endParaRPr lang="ru-RU"/>
        </a:p>
      </dgm:t>
    </dgm:pt>
    <dgm:pt modelId="{1FA2C949-11A4-447E-BEEE-688218FF8D24}" type="pres">
      <dgm:prSet presAssocID="{630EBF46-042B-4DC4-AA02-D28FA03823BE}" presName="img" presStyleLbl="fgImgPlace1" presStyleIdx="1" presStyleCnt="2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</dgm:spPr>
      <dgm:t>
        <a:bodyPr/>
        <a:lstStyle/>
        <a:p>
          <a:endParaRPr lang="ru-RU"/>
        </a:p>
      </dgm:t>
    </dgm:pt>
    <dgm:pt modelId="{10163297-B3C7-4DB2-9CDD-41B18485BA34}" type="pres">
      <dgm:prSet presAssocID="{630EBF46-042B-4DC4-AA02-D28FA03823BE}" presName="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07E3313-BBDD-4350-9E58-8E758E5BA342}" srcId="{866DB9A3-5DEB-4C79-8131-CB432073AC05}" destId="{0B475331-E05B-41B7-A91F-37DC67E9F694}" srcOrd="0" destOrd="0" parTransId="{53BAEBDC-6481-455C-8B13-A7219C766189}" sibTransId="{3143B9C0-4CF5-4C25-853D-4E09B52E5BA1}"/>
    <dgm:cxn modelId="{54BF06F8-FB30-42CC-AB88-415DA70CA5A6}" srcId="{866DB9A3-5DEB-4C79-8131-CB432073AC05}" destId="{630EBF46-042B-4DC4-AA02-D28FA03823BE}" srcOrd="1" destOrd="0" parTransId="{71FB158C-F82B-434D-81A1-58955337595C}" sibTransId="{D8CC8FD7-6797-4D0F-A4A3-FC832F586468}"/>
    <dgm:cxn modelId="{F3DB6C44-9D8D-4095-91F2-179264BFFFE6}" type="presOf" srcId="{0B475331-E05B-41B7-A91F-37DC67E9F694}" destId="{F24CFDF9-B731-4086-8EBD-8F45D7D28066}" srcOrd="0" destOrd="0" presId="urn:microsoft.com/office/officeart/2005/8/layout/vList4"/>
    <dgm:cxn modelId="{1D33FAD6-65F8-459C-AB6B-B8FF4CA19417}" type="presOf" srcId="{630EBF46-042B-4DC4-AA02-D28FA03823BE}" destId="{10163297-B3C7-4DB2-9CDD-41B18485BA34}" srcOrd="1" destOrd="0" presId="urn:microsoft.com/office/officeart/2005/8/layout/vList4"/>
    <dgm:cxn modelId="{DC41C346-2232-4C28-85CC-D05D79AFE4B5}" type="presOf" srcId="{630EBF46-042B-4DC4-AA02-D28FA03823BE}" destId="{DFB605E8-9576-4E62-8ED6-8B987F170DA9}" srcOrd="0" destOrd="0" presId="urn:microsoft.com/office/officeart/2005/8/layout/vList4"/>
    <dgm:cxn modelId="{C62457CE-0942-4F17-B948-D10CB4F043D3}" type="presOf" srcId="{866DB9A3-5DEB-4C79-8131-CB432073AC05}" destId="{B821905F-9239-46E0-95D5-CA9064B47C2C}" srcOrd="0" destOrd="0" presId="urn:microsoft.com/office/officeart/2005/8/layout/vList4"/>
    <dgm:cxn modelId="{D1FEEF59-0E1F-43A2-82CB-205509899152}" type="presOf" srcId="{0B475331-E05B-41B7-A91F-37DC67E9F694}" destId="{B2A65490-4ABA-4EBA-B3BC-84E055FB2399}" srcOrd="1" destOrd="0" presId="urn:microsoft.com/office/officeart/2005/8/layout/vList4"/>
    <dgm:cxn modelId="{7A8ABC69-1073-4202-AF98-C151BA5CEEA8}" type="presParOf" srcId="{B821905F-9239-46E0-95D5-CA9064B47C2C}" destId="{0EDA422A-B4B6-482F-BB56-D8C19F514548}" srcOrd="0" destOrd="0" presId="urn:microsoft.com/office/officeart/2005/8/layout/vList4"/>
    <dgm:cxn modelId="{85F6D784-8B9D-498D-88A4-3EC5C6B0D254}" type="presParOf" srcId="{0EDA422A-B4B6-482F-BB56-D8C19F514548}" destId="{F24CFDF9-B731-4086-8EBD-8F45D7D28066}" srcOrd="0" destOrd="0" presId="urn:microsoft.com/office/officeart/2005/8/layout/vList4"/>
    <dgm:cxn modelId="{E8B3DAD7-83D2-4094-9324-5C563EF0EF4C}" type="presParOf" srcId="{0EDA422A-B4B6-482F-BB56-D8C19F514548}" destId="{FE6C2721-5A4E-460B-88B3-A4F2A3EA254A}" srcOrd="1" destOrd="0" presId="urn:microsoft.com/office/officeart/2005/8/layout/vList4"/>
    <dgm:cxn modelId="{443A99AC-D024-4D11-BA24-DE06B8ADDB85}" type="presParOf" srcId="{0EDA422A-B4B6-482F-BB56-D8C19F514548}" destId="{B2A65490-4ABA-4EBA-B3BC-84E055FB2399}" srcOrd="2" destOrd="0" presId="urn:microsoft.com/office/officeart/2005/8/layout/vList4"/>
    <dgm:cxn modelId="{DF79A1C5-78FE-402E-9207-DD895A634803}" type="presParOf" srcId="{B821905F-9239-46E0-95D5-CA9064B47C2C}" destId="{98531B4D-2120-4AA3-BEDA-C91770DB6CF5}" srcOrd="1" destOrd="0" presId="urn:microsoft.com/office/officeart/2005/8/layout/vList4"/>
    <dgm:cxn modelId="{579BFAE9-9FD3-43BC-BBFB-2D12D1238B51}" type="presParOf" srcId="{B821905F-9239-46E0-95D5-CA9064B47C2C}" destId="{E814BAF5-7F96-4D55-9793-78996115FE74}" srcOrd="2" destOrd="0" presId="urn:microsoft.com/office/officeart/2005/8/layout/vList4"/>
    <dgm:cxn modelId="{9BA1CEF8-80C8-4C49-A009-4A408687185C}" type="presParOf" srcId="{E814BAF5-7F96-4D55-9793-78996115FE74}" destId="{DFB605E8-9576-4E62-8ED6-8B987F170DA9}" srcOrd="0" destOrd="0" presId="urn:microsoft.com/office/officeart/2005/8/layout/vList4"/>
    <dgm:cxn modelId="{650165EA-BCE6-4FF7-8222-8BE4025E42CC}" type="presParOf" srcId="{E814BAF5-7F96-4D55-9793-78996115FE74}" destId="{1FA2C949-11A4-447E-BEEE-688218FF8D24}" srcOrd="1" destOrd="0" presId="urn:microsoft.com/office/officeart/2005/8/layout/vList4"/>
    <dgm:cxn modelId="{945E4909-094C-477A-A738-7C6C92FEAD1B}" type="presParOf" srcId="{E814BAF5-7F96-4D55-9793-78996115FE74}" destId="{10163297-B3C7-4DB2-9CDD-41B18485BA34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66DB9A3-5DEB-4C79-8131-CB432073AC05}" type="doc">
      <dgm:prSet loTypeId="urn:microsoft.com/office/officeart/2005/8/layout/vList4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B475331-E05B-41B7-A91F-37DC67E9F694}">
      <dgm:prSet phldrT="[Текст]" custT="1"/>
      <dgm:spPr>
        <a:noFill/>
      </dgm:spPr>
      <dgm:t>
        <a:bodyPr/>
        <a:lstStyle/>
        <a:p>
          <a:endParaRPr lang="ru-RU" sz="3000" dirty="0" smtClean="0">
            <a:solidFill>
              <a:srgbClr val="0070C0"/>
            </a:solidFill>
          </a:endParaRPr>
        </a:p>
        <a:p>
          <a:r>
            <a:rPr lang="ru-RU" sz="3000" b="1" dirty="0" err="1" smtClean="0">
              <a:solidFill>
                <a:srgbClr val="0070C0"/>
              </a:solidFill>
            </a:rPr>
            <a:t>поточний</a:t>
          </a:r>
          <a:r>
            <a:rPr lang="ru-RU" sz="3000" b="1" dirty="0" smtClean="0">
              <a:solidFill>
                <a:srgbClr val="0070C0"/>
              </a:solidFill>
            </a:rPr>
            <a:t> ремонт мереж центрального </a:t>
          </a:r>
          <a:r>
            <a:rPr lang="ru-RU" sz="3000" b="1" dirty="0" err="1" smtClean="0">
              <a:solidFill>
                <a:srgbClr val="0070C0"/>
              </a:solidFill>
            </a:rPr>
            <a:t>опалення</a:t>
          </a:r>
          <a:r>
            <a:rPr lang="ru-RU" sz="3000" b="1" dirty="0" smtClean="0">
              <a:solidFill>
                <a:srgbClr val="0070C0"/>
              </a:solidFill>
            </a:rPr>
            <a:t> в 105 </a:t>
          </a:r>
          <a:r>
            <a:rPr lang="ru-RU" sz="3000" b="1" dirty="0" err="1" smtClean="0">
              <a:solidFill>
                <a:srgbClr val="0070C0"/>
              </a:solidFill>
            </a:rPr>
            <a:t>житлових</a:t>
          </a:r>
          <a:r>
            <a:rPr lang="ru-RU" sz="3000" b="1" dirty="0" smtClean="0">
              <a:solidFill>
                <a:srgbClr val="0070C0"/>
              </a:solidFill>
            </a:rPr>
            <a:t> </a:t>
          </a:r>
          <a:r>
            <a:rPr lang="ru-RU" sz="3000" b="1" dirty="0" err="1" smtClean="0">
              <a:solidFill>
                <a:srgbClr val="0070C0"/>
              </a:solidFill>
            </a:rPr>
            <a:t>будинках</a:t>
          </a:r>
          <a:r>
            <a:rPr lang="ru-RU" sz="3000" b="1" dirty="0" smtClean="0">
              <a:solidFill>
                <a:srgbClr val="0070C0"/>
              </a:solidFill>
            </a:rPr>
            <a:t>, </a:t>
          </a:r>
          <a:r>
            <a:rPr lang="ru-RU" sz="3000" b="1" dirty="0" err="1" smtClean="0">
              <a:solidFill>
                <a:srgbClr val="0070C0"/>
              </a:solidFill>
            </a:rPr>
            <a:t>всього</a:t>
          </a:r>
          <a:r>
            <a:rPr lang="ru-RU" sz="3000" b="1" dirty="0" smtClean="0">
              <a:solidFill>
                <a:srgbClr val="0070C0"/>
              </a:solidFill>
            </a:rPr>
            <a:t>                    –508 </a:t>
          </a:r>
          <a:r>
            <a:rPr lang="ru-RU" sz="3000" b="1" dirty="0" err="1" smtClean="0">
              <a:solidFill>
                <a:srgbClr val="0070C0"/>
              </a:solidFill>
            </a:rPr>
            <a:t>м.п</a:t>
          </a:r>
          <a:r>
            <a:rPr lang="ru-RU" sz="3000" b="1" dirty="0" smtClean="0">
              <a:solidFill>
                <a:srgbClr val="0070C0"/>
              </a:solidFill>
            </a:rPr>
            <a:t>.,–100% </a:t>
          </a:r>
          <a:r>
            <a:rPr lang="ru-RU" sz="3000" b="1" dirty="0" err="1" smtClean="0">
              <a:solidFill>
                <a:srgbClr val="0070C0"/>
              </a:solidFill>
            </a:rPr>
            <a:t>від</a:t>
          </a:r>
          <a:r>
            <a:rPr lang="ru-RU" sz="3000" b="1" dirty="0" smtClean="0">
              <a:solidFill>
                <a:srgbClr val="0070C0"/>
              </a:solidFill>
            </a:rPr>
            <a:t> </a:t>
          </a:r>
          <a:r>
            <a:rPr lang="ru-RU" sz="3000" b="1" dirty="0" err="1" smtClean="0">
              <a:solidFill>
                <a:srgbClr val="0070C0"/>
              </a:solidFill>
            </a:rPr>
            <a:t>запланованого</a:t>
          </a:r>
          <a:endParaRPr lang="ru-RU" sz="3000" b="1" dirty="0" smtClean="0">
            <a:solidFill>
              <a:srgbClr val="0070C0"/>
            </a:solidFill>
          </a:endParaRPr>
        </a:p>
        <a:p>
          <a:endParaRPr lang="ru-RU" sz="2600" dirty="0" smtClean="0">
            <a:solidFill>
              <a:srgbClr val="0070C0"/>
            </a:solidFill>
          </a:endParaRPr>
        </a:p>
      </dgm:t>
    </dgm:pt>
    <dgm:pt modelId="{53BAEBDC-6481-455C-8B13-A7219C766189}" type="parTrans" cxnId="{F07E3313-BBDD-4350-9E58-8E758E5BA342}">
      <dgm:prSet/>
      <dgm:spPr/>
      <dgm:t>
        <a:bodyPr/>
        <a:lstStyle/>
        <a:p>
          <a:endParaRPr lang="ru-RU">
            <a:solidFill>
              <a:srgbClr val="0070C0"/>
            </a:solidFill>
          </a:endParaRPr>
        </a:p>
      </dgm:t>
    </dgm:pt>
    <dgm:pt modelId="{3143B9C0-4CF5-4C25-853D-4E09B52E5BA1}" type="sibTrans" cxnId="{F07E3313-BBDD-4350-9E58-8E758E5BA342}">
      <dgm:prSet/>
      <dgm:spPr/>
      <dgm:t>
        <a:bodyPr/>
        <a:lstStyle/>
        <a:p>
          <a:endParaRPr lang="ru-RU">
            <a:solidFill>
              <a:srgbClr val="0070C0"/>
            </a:solidFill>
          </a:endParaRPr>
        </a:p>
      </dgm:t>
    </dgm:pt>
    <dgm:pt modelId="{630EBF46-042B-4DC4-AA02-D28FA03823BE}">
      <dgm:prSet phldrT="[Текст]" custT="1"/>
      <dgm:spPr>
        <a:noFill/>
      </dgm:spPr>
      <dgm:t>
        <a:bodyPr/>
        <a:lstStyle/>
        <a:p>
          <a:endParaRPr lang="ru-RU" sz="3000" b="1" dirty="0" smtClean="0">
            <a:solidFill>
              <a:srgbClr val="0070C0"/>
            </a:solidFill>
          </a:endParaRPr>
        </a:p>
        <a:p>
          <a:r>
            <a:rPr lang="ru-RU" sz="3000" b="1" dirty="0" smtClean="0">
              <a:solidFill>
                <a:srgbClr val="0070C0"/>
              </a:solidFill>
            </a:rPr>
            <a:t>ремонт </a:t>
          </a:r>
          <a:r>
            <a:rPr lang="ru-RU" sz="3000" b="1" dirty="0" err="1" smtClean="0">
              <a:solidFill>
                <a:srgbClr val="0070C0"/>
              </a:solidFill>
            </a:rPr>
            <a:t>оголовків</a:t>
          </a:r>
          <a:r>
            <a:rPr lang="ru-RU" sz="3000" b="1" dirty="0" smtClean="0">
              <a:solidFill>
                <a:srgbClr val="0070C0"/>
              </a:solidFill>
            </a:rPr>
            <a:t> ДВК 17 </a:t>
          </a:r>
          <a:r>
            <a:rPr lang="ru-RU" sz="3000" b="1" dirty="0" err="1" smtClean="0">
              <a:solidFill>
                <a:srgbClr val="0070C0"/>
              </a:solidFill>
            </a:rPr>
            <a:t>житлових</a:t>
          </a:r>
          <a:r>
            <a:rPr lang="ru-RU" sz="3000" b="1" dirty="0" smtClean="0">
              <a:solidFill>
                <a:srgbClr val="0070C0"/>
              </a:solidFill>
            </a:rPr>
            <a:t> </a:t>
          </a:r>
          <a:r>
            <a:rPr lang="ru-RU" sz="3000" b="1" dirty="0" err="1" smtClean="0">
              <a:solidFill>
                <a:srgbClr val="0070C0"/>
              </a:solidFill>
            </a:rPr>
            <a:t>будинків</a:t>
          </a:r>
          <a:r>
            <a:rPr lang="ru-RU" sz="3000" b="1" dirty="0" smtClean="0">
              <a:solidFill>
                <a:srgbClr val="0070C0"/>
              </a:solidFill>
            </a:rPr>
            <a:t>, в </a:t>
          </a:r>
          <a:r>
            <a:rPr lang="ru-RU" sz="3000" b="1" dirty="0" err="1" smtClean="0">
              <a:solidFill>
                <a:srgbClr val="0070C0"/>
              </a:solidFill>
            </a:rPr>
            <a:t>кількості</a:t>
          </a:r>
          <a:r>
            <a:rPr lang="ru-RU" sz="3000" b="1" dirty="0" smtClean="0">
              <a:solidFill>
                <a:srgbClr val="0070C0"/>
              </a:solidFill>
            </a:rPr>
            <a:t> 64 шт.,                                     – 100% </a:t>
          </a:r>
          <a:r>
            <a:rPr lang="ru-RU" sz="3000" b="1" dirty="0" err="1" smtClean="0">
              <a:solidFill>
                <a:srgbClr val="0070C0"/>
              </a:solidFill>
            </a:rPr>
            <a:t>від</a:t>
          </a:r>
          <a:r>
            <a:rPr lang="ru-RU" sz="3000" b="1" dirty="0" smtClean="0">
              <a:solidFill>
                <a:srgbClr val="0070C0"/>
              </a:solidFill>
            </a:rPr>
            <a:t> </a:t>
          </a:r>
          <a:r>
            <a:rPr lang="ru-RU" sz="3000" b="1" dirty="0" err="1" smtClean="0">
              <a:solidFill>
                <a:srgbClr val="0070C0"/>
              </a:solidFill>
            </a:rPr>
            <a:t>запланованого</a:t>
          </a:r>
          <a:endParaRPr lang="ru-RU" sz="3000" b="1" dirty="0" smtClean="0">
            <a:solidFill>
              <a:srgbClr val="0070C0"/>
            </a:solidFill>
          </a:endParaRPr>
        </a:p>
        <a:p>
          <a:endParaRPr lang="ru-RU" sz="2800" dirty="0" smtClean="0">
            <a:solidFill>
              <a:srgbClr val="0070C0"/>
            </a:solidFill>
          </a:endParaRPr>
        </a:p>
      </dgm:t>
    </dgm:pt>
    <dgm:pt modelId="{71FB158C-F82B-434D-81A1-58955337595C}" type="parTrans" cxnId="{54BF06F8-FB30-42CC-AB88-415DA70CA5A6}">
      <dgm:prSet/>
      <dgm:spPr/>
      <dgm:t>
        <a:bodyPr/>
        <a:lstStyle/>
        <a:p>
          <a:endParaRPr lang="ru-RU">
            <a:solidFill>
              <a:srgbClr val="0070C0"/>
            </a:solidFill>
          </a:endParaRPr>
        </a:p>
      </dgm:t>
    </dgm:pt>
    <dgm:pt modelId="{D8CC8FD7-6797-4D0F-A4A3-FC832F586468}" type="sibTrans" cxnId="{54BF06F8-FB30-42CC-AB88-415DA70CA5A6}">
      <dgm:prSet/>
      <dgm:spPr/>
      <dgm:t>
        <a:bodyPr/>
        <a:lstStyle/>
        <a:p>
          <a:endParaRPr lang="ru-RU">
            <a:solidFill>
              <a:srgbClr val="0070C0"/>
            </a:solidFill>
          </a:endParaRPr>
        </a:p>
      </dgm:t>
    </dgm:pt>
    <dgm:pt modelId="{B821905F-9239-46E0-95D5-CA9064B47C2C}" type="pres">
      <dgm:prSet presAssocID="{866DB9A3-5DEB-4C79-8131-CB432073AC05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EDA422A-B4B6-482F-BB56-D8C19F514548}" type="pres">
      <dgm:prSet presAssocID="{0B475331-E05B-41B7-A91F-37DC67E9F694}" presName="comp" presStyleCnt="0"/>
      <dgm:spPr/>
    </dgm:pt>
    <dgm:pt modelId="{F24CFDF9-B731-4086-8EBD-8F45D7D28066}" type="pres">
      <dgm:prSet presAssocID="{0B475331-E05B-41B7-A91F-37DC67E9F694}" presName="box" presStyleLbl="node1" presStyleIdx="0" presStyleCnt="2"/>
      <dgm:spPr/>
      <dgm:t>
        <a:bodyPr/>
        <a:lstStyle/>
        <a:p>
          <a:endParaRPr lang="ru-RU"/>
        </a:p>
      </dgm:t>
    </dgm:pt>
    <dgm:pt modelId="{FE6C2721-5A4E-460B-88B3-A4F2A3EA254A}" type="pres">
      <dgm:prSet presAssocID="{0B475331-E05B-41B7-A91F-37DC67E9F694}" presName="img" presStyleLbl="fgImgPlace1" presStyleIdx="0" presStyleCnt="2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</dgm:spPr>
      <dgm:t>
        <a:bodyPr/>
        <a:lstStyle/>
        <a:p>
          <a:endParaRPr lang="ru-RU"/>
        </a:p>
      </dgm:t>
    </dgm:pt>
    <dgm:pt modelId="{B2A65490-4ABA-4EBA-B3BC-84E055FB2399}" type="pres">
      <dgm:prSet presAssocID="{0B475331-E05B-41B7-A91F-37DC67E9F694}" presName="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531B4D-2120-4AA3-BEDA-C91770DB6CF5}" type="pres">
      <dgm:prSet presAssocID="{3143B9C0-4CF5-4C25-853D-4E09B52E5BA1}" presName="spacer" presStyleCnt="0"/>
      <dgm:spPr/>
    </dgm:pt>
    <dgm:pt modelId="{E814BAF5-7F96-4D55-9793-78996115FE74}" type="pres">
      <dgm:prSet presAssocID="{630EBF46-042B-4DC4-AA02-D28FA03823BE}" presName="comp" presStyleCnt="0"/>
      <dgm:spPr/>
    </dgm:pt>
    <dgm:pt modelId="{DFB605E8-9576-4E62-8ED6-8B987F170DA9}" type="pres">
      <dgm:prSet presAssocID="{630EBF46-042B-4DC4-AA02-D28FA03823BE}" presName="box" presStyleLbl="node1" presStyleIdx="1" presStyleCnt="2"/>
      <dgm:spPr/>
      <dgm:t>
        <a:bodyPr/>
        <a:lstStyle/>
        <a:p>
          <a:endParaRPr lang="ru-RU"/>
        </a:p>
      </dgm:t>
    </dgm:pt>
    <dgm:pt modelId="{1FA2C949-11A4-447E-BEEE-688218FF8D24}" type="pres">
      <dgm:prSet presAssocID="{630EBF46-042B-4DC4-AA02-D28FA03823BE}" presName="img" presStyleLbl="fgImgPlace1" presStyleIdx="1" presStyleCnt="2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</dgm:spPr>
      <dgm:t>
        <a:bodyPr/>
        <a:lstStyle/>
        <a:p>
          <a:endParaRPr lang="ru-RU"/>
        </a:p>
      </dgm:t>
    </dgm:pt>
    <dgm:pt modelId="{10163297-B3C7-4DB2-9CDD-41B18485BA34}" type="pres">
      <dgm:prSet presAssocID="{630EBF46-042B-4DC4-AA02-D28FA03823BE}" presName="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07E3313-BBDD-4350-9E58-8E758E5BA342}" srcId="{866DB9A3-5DEB-4C79-8131-CB432073AC05}" destId="{0B475331-E05B-41B7-A91F-37DC67E9F694}" srcOrd="0" destOrd="0" parTransId="{53BAEBDC-6481-455C-8B13-A7219C766189}" sibTransId="{3143B9C0-4CF5-4C25-853D-4E09B52E5BA1}"/>
    <dgm:cxn modelId="{54BF06F8-FB30-42CC-AB88-415DA70CA5A6}" srcId="{866DB9A3-5DEB-4C79-8131-CB432073AC05}" destId="{630EBF46-042B-4DC4-AA02-D28FA03823BE}" srcOrd="1" destOrd="0" parTransId="{71FB158C-F82B-434D-81A1-58955337595C}" sibTransId="{D8CC8FD7-6797-4D0F-A4A3-FC832F586468}"/>
    <dgm:cxn modelId="{8CE53902-C945-4726-9715-320E054B463F}" type="presOf" srcId="{866DB9A3-5DEB-4C79-8131-CB432073AC05}" destId="{B821905F-9239-46E0-95D5-CA9064B47C2C}" srcOrd="0" destOrd="0" presId="urn:microsoft.com/office/officeart/2005/8/layout/vList4"/>
    <dgm:cxn modelId="{9F1542E6-4A15-4DBF-AE99-D185470350EA}" type="presOf" srcId="{0B475331-E05B-41B7-A91F-37DC67E9F694}" destId="{F24CFDF9-B731-4086-8EBD-8F45D7D28066}" srcOrd="0" destOrd="0" presId="urn:microsoft.com/office/officeart/2005/8/layout/vList4"/>
    <dgm:cxn modelId="{30AC8829-68C3-45A8-B8F3-E871A94181B2}" type="presOf" srcId="{0B475331-E05B-41B7-A91F-37DC67E9F694}" destId="{B2A65490-4ABA-4EBA-B3BC-84E055FB2399}" srcOrd="1" destOrd="0" presId="urn:microsoft.com/office/officeart/2005/8/layout/vList4"/>
    <dgm:cxn modelId="{52EF1B49-28A9-466D-9C12-1119323FEFED}" type="presOf" srcId="{630EBF46-042B-4DC4-AA02-D28FA03823BE}" destId="{DFB605E8-9576-4E62-8ED6-8B987F170DA9}" srcOrd="0" destOrd="0" presId="urn:microsoft.com/office/officeart/2005/8/layout/vList4"/>
    <dgm:cxn modelId="{3AEC7DAF-08D9-4F82-B72F-E6A4C3366E2E}" type="presOf" srcId="{630EBF46-042B-4DC4-AA02-D28FA03823BE}" destId="{10163297-B3C7-4DB2-9CDD-41B18485BA34}" srcOrd="1" destOrd="0" presId="urn:microsoft.com/office/officeart/2005/8/layout/vList4"/>
    <dgm:cxn modelId="{3A02BAE3-8623-4FBC-A363-7E379B3FCAE3}" type="presParOf" srcId="{B821905F-9239-46E0-95D5-CA9064B47C2C}" destId="{0EDA422A-B4B6-482F-BB56-D8C19F514548}" srcOrd="0" destOrd="0" presId="urn:microsoft.com/office/officeart/2005/8/layout/vList4"/>
    <dgm:cxn modelId="{EDE9A54A-7B56-478D-A2B9-C18783FB0335}" type="presParOf" srcId="{0EDA422A-B4B6-482F-BB56-D8C19F514548}" destId="{F24CFDF9-B731-4086-8EBD-8F45D7D28066}" srcOrd="0" destOrd="0" presId="urn:microsoft.com/office/officeart/2005/8/layout/vList4"/>
    <dgm:cxn modelId="{0DC9E060-D1F1-478B-9F10-B36C8A7B5A79}" type="presParOf" srcId="{0EDA422A-B4B6-482F-BB56-D8C19F514548}" destId="{FE6C2721-5A4E-460B-88B3-A4F2A3EA254A}" srcOrd="1" destOrd="0" presId="urn:microsoft.com/office/officeart/2005/8/layout/vList4"/>
    <dgm:cxn modelId="{C37C0D5E-678F-4AE2-A59C-552BFB330F58}" type="presParOf" srcId="{0EDA422A-B4B6-482F-BB56-D8C19F514548}" destId="{B2A65490-4ABA-4EBA-B3BC-84E055FB2399}" srcOrd="2" destOrd="0" presId="urn:microsoft.com/office/officeart/2005/8/layout/vList4"/>
    <dgm:cxn modelId="{BDA0B4CF-DC65-4F43-9EE5-98FD438F9F57}" type="presParOf" srcId="{B821905F-9239-46E0-95D5-CA9064B47C2C}" destId="{98531B4D-2120-4AA3-BEDA-C91770DB6CF5}" srcOrd="1" destOrd="0" presId="urn:microsoft.com/office/officeart/2005/8/layout/vList4"/>
    <dgm:cxn modelId="{1D9CE98F-BA7B-4C85-B736-EC93FDEDD878}" type="presParOf" srcId="{B821905F-9239-46E0-95D5-CA9064B47C2C}" destId="{E814BAF5-7F96-4D55-9793-78996115FE74}" srcOrd="2" destOrd="0" presId="urn:microsoft.com/office/officeart/2005/8/layout/vList4"/>
    <dgm:cxn modelId="{34E073F2-9B8E-40DB-A7E0-63A2F0CAB553}" type="presParOf" srcId="{E814BAF5-7F96-4D55-9793-78996115FE74}" destId="{DFB605E8-9576-4E62-8ED6-8B987F170DA9}" srcOrd="0" destOrd="0" presId="urn:microsoft.com/office/officeart/2005/8/layout/vList4"/>
    <dgm:cxn modelId="{90ED7DDE-CFF6-4157-8738-1EBE7120F24F}" type="presParOf" srcId="{E814BAF5-7F96-4D55-9793-78996115FE74}" destId="{1FA2C949-11A4-447E-BEEE-688218FF8D24}" srcOrd="1" destOrd="0" presId="urn:microsoft.com/office/officeart/2005/8/layout/vList4"/>
    <dgm:cxn modelId="{A16FA551-E7B2-44A9-9E73-C6F9768D0B89}" type="presParOf" srcId="{E814BAF5-7F96-4D55-9793-78996115FE74}" destId="{10163297-B3C7-4DB2-9CDD-41B18485BA34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4CFDF9-B731-4086-8EBD-8F45D7D28066}">
      <dsp:nvSpPr>
        <dsp:cNvPr id="0" name=""/>
        <dsp:cNvSpPr/>
      </dsp:nvSpPr>
      <dsp:spPr>
        <a:xfrm>
          <a:off x="0" y="0"/>
          <a:ext cx="7920879" cy="1934765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b="1" kern="1200" dirty="0" err="1" smtClean="0">
              <a:solidFill>
                <a:srgbClr val="0070C0"/>
              </a:solidFill>
            </a:rPr>
            <a:t>поточний</a:t>
          </a:r>
          <a:r>
            <a:rPr lang="ru-RU" sz="3000" b="1" kern="1200" dirty="0" smtClean="0">
              <a:solidFill>
                <a:srgbClr val="0070C0"/>
              </a:solidFill>
            </a:rPr>
            <a:t> ремонт </a:t>
          </a:r>
          <a:r>
            <a:rPr lang="ru-RU" sz="3000" b="1" kern="1200" dirty="0" err="1" smtClean="0">
              <a:solidFill>
                <a:srgbClr val="0070C0"/>
              </a:solidFill>
            </a:rPr>
            <a:t>покрівель</a:t>
          </a:r>
          <a:r>
            <a:rPr lang="ru-RU" sz="3000" b="1" kern="1200" dirty="0" smtClean="0">
              <a:solidFill>
                <a:srgbClr val="0070C0"/>
              </a:solidFill>
            </a:rPr>
            <a:t> 50 </a:t>
          </a:r>
          <a:r>
            <a:rPr lang="ru-RU" sz="3000" b="1" kern="1200" dirty="0" err="1" smtClean="0">
              <a:solidFill>
                <a:srgbClr val="0070C0"/>
              </a:solidFill>
            </a:rPr>
            <a:t>житлових</a:t>
          </a:r>
          <a:r>
            <a:rPr lang="ru-RU" sz="3000" b="1" kern="1200" dirty="0" smtClean="0">
              <a:solidFill>
                <a:srgbClr val="0070C0"/>
              </a:solidFill>
            </a:rPr>
            <a:t> </a:t>
          </a:r>
          <a:r>
            <a:rPr lang="ru-RU" sz="3000" b="1" kern="1200" dirty="0" err="1" smtClean="0">
              <a:solidFill>
                <a:srgbClr val="0070C0"/>
              </a:solidFill>
            </a:rPr>
            <a:t>будинків</a:t>
          </a:r>
          <a:r>
            <a:rPr lang="ru-RU" sz="3000" b="1" kern="1200" dirty="0" smtClean="0">
              <a:solidFill>
                <a:srgbClr val="0070C0"/>
              </a:solidFill>
            </a:rPr>
            <a:t> , </a:t>
          </a:r>
          <a:r>
            <a:rPr lang="ru-RU" sz="3000" b="1" kern="1200" dirty="0" err="1" smtClean="0">
              <a:solidFill>
                <a:srgbClr val="0070C0"/>
              </a:solidFill>
            </a:rPr>
            <a:t>загальною</a:t>
          </a:r>
          <a:r>
            <a:rPr lang="ru-RU" sz="3000" b="1" kern="1200" dirty="0" smtClean="0">
              <a:solidFill>
                <a:srgbClr val="0070C0"/>
              </a:solidFill>
            </a:rPr>
            <a:t> </a:t>
          </a:r>
          <a:r>
            <a:rPr lang="ru-RU" sz="3000" b="1" kern="1200" dirty="0" err="1" smtClean="0">
              <a:solidFill>
                <a:srgbClr val="0070C0"/>
              </a:solidFill>
            </a:rPr>
            <a:t>площею</a:t>
          </a:r>
          <a:r>
            <a:rPr lang="ru-RU" sz="3000" b="1" kern="1200" dirty="0" smtClean="0">
              <a:solidFill>
                <a:srgbClr val="0070C0"/>
              </a:solidFill>
            </a:rPr>
            <a:t> 3789,3 </a:t>
          </a:r>
          <a:r>
            <a:rPr lang="ru-RU" sz="3000" b="1" kern="1200" dirty="0" err="1" smtClean="0">
              <a:solidFill>
                <a:srgbClr val="0070C0"/>
              </a:solidFill>
            </a:rPr>
            <a:t>кв.м</a:t>
          </a:r>
          <a:r>
            <a:rPr lang="ru-RU" sz="3000" b="1" kern="1200" dirty="0" smtClean="0">
              <a:solidFill>
                <a:srgbClr val="0070C0"/>
              </a:solidFill>
            </a:rPr>
            <a:t>,                                     – 100% </a:t>
          </a:r>
          <a:r>
            <a:rPr lang="ru-RU" sz="3000" b="1" kern="1200" dirty="0" err="1" smtClean="0">
              <a:solidFill>
                <a:srgbClr val="0070C0"/>
              </a:solidFill>
            </a:rPr>
            <a:t>від</a:t>
          </a:r>
          <a:r>
            <a:rPr lang="ru-RU" sz="3000" b="1" kern="1200" dirty="0" smtClean="0">
              <a:solidFill>
                <a:srgbClr val="0070C0"/>
              </a:solidFill>
            </a:rPr>
            <a:t> </a:t>
          </a:r>
          <a:r>
            <a:rPr lang="ru-RU" sz="3000" b="1" kern="1200" dirty="0" err="1" smtClean="0">
              <a:solidFill>
                <a:srgbClr val="0070C0"/>
              </a:solidFill>
            </a:rPr>
            <a:t>запланованого</a:t>
          </a:r>
          <a:endParaRPr lang="ru-RU" sz="3000" b="1" kern="1200" dirty="0">
            <a:solidFill>
              <a:srgbClr val="0070C0"/>
            </a:solidFill>
          </a:endParaRPr>
        </a:p>
      </dsp:txBody>
      <dsp:txXfrm>
        <a:off x="1777652" y="0"/>
        <a:ext cx="6143227" cy="1934765"/>
      </dsp:txXfrm>
    </dsp:sp>
    <dsp:sp modelId="{FE6C2721-5A4E-460B-88B3-A4F2A3EA254A}">
      <dsp:nvSpPr>
        <dsp:cNvPr id="0" name=""/>
        <dsp:cNvSpPr/>
      </dsp:nvSpPr>
      <dsp:spPr>
        <a:xfrm>
          <a:off x="193476" y="193476"/>
          <a:ext cx="1584176" cy="1547812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B605E8-9576-4E62-8ED6-8B987F170DA9}">
      <dsp:nvSpPr>
        <dsp:cNvPr id="0" name=""/>
        <dsp:cNvSpPr/>
      </dsp:nvSpPr>
      <dsp:spPr>
        <a:xfrm>
          <a:off x="0" y="2129234"/>
          <a:ext cx="7920879" cy="1934765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b="1" kern="1200" dirty="0" err="1" smtClean="0">
              <a:solidFill>
                <a:srgbClr val="0070C0"/>
              </a:solidFill>
            </a:rPr>
            <a:t>фарбування</a:t>
          </a:r>
          <a:r>
            <a:rPr lang="ru-RU" sz="3000" b="1" kern="1200" dirty="0" smtClean="0">
              <a:solidFill>
                <a:srgbClr val="0070C0"/>
              </a:solidFill>
            </a:rPr>
            <a:t> </a:t>
          </a:r>
          <a:r>
            <a:rPr lang="ru-RU" sz="3000" b="1" kern="1200" dirty="0" err="1" smtClean="0">
              <a:solidFill>
                <a:srgbClr val="0070C0"/>
              </a:solidFill>
            </a:rPr>
            <a:t>будинкового</a:t>
          </a:r>
          <a:r>
            <a:rPr lang="ru-RU" sz="3000" b="1" kern="1200" dirty="0" smtClean="0">
              <a:solidFill>
                <a:srgbClr val="0070C0"/>
              </a:solidFill>
            </a:rPr>
            <a:t> газопроводу 35 </a:t>
          </a:r>
          <a:r>
            <a:rPr lang="ru-RU" sz="3000" b="1" kern="1200" dirty="0" err="1" smtClean="0">
              <a:solidFill>
                <a:srgbClr val="0070C0"/>
              </a:solidFill>
            </a:rPr>
            <a:t>житлових</a:t>
          </a:r>
          <a:r>
            <a:rPr lang="ru-RU" sz="3000" b="1" kern="1200" dirty="0" smtClean="0">
              <a:solidFill>
                <a:srgbClr val="0070C0"/>
              </a:solidFill>
            </a:rPr>
            <a:t> </a:t>
          </a:r>
          <a:r>
            <a:rPr lang="ru-RU" sz="3000" b="1" kern="1200" dirty="0" err="1" smtClean="0">
              <a:solidFill>
                <a:srgbClr val="0070C0"/>
              </a:solidFill>
            </a:rPr>
            <a:t>будинків</a:t>
          </a:r>
          <a:r>
            <a:rPr lang="ru-RU" sz="3000" b="1" kern="1200" dirty="0" smtClean="0">
              <a:solidFill>
                <a:srgbClr val="0070C0"/>
              </a:solidFill>
            </a:rPr>
            <a:t>,  </a:t>
          </a:r>
          <a:r>
            <a:rPr lang="ru-RU" sz="3000" b="1" kern="1200" dirty="0" err="1" smtClean="0">
              <a:solidFill>
                <a:srgbClr val="0070C0"/>
              </a:solidFill>
            </a:rPr>
            <a:t>всього</a:t>
          </a:r>
          <a:r>
            <a:rPr lang="ru-RU" sz="3000" b="1" kern="1200" dirty="0" smtClean="0">
              <a:solidFill>
                <a:srgbClr val="0070C0"/>
              </a:solidFill>
            </a:rPr>
            <a:t> – 1028 </a:t>
          </a:r>
          <a:r>
            <a:rPr lang="ru-RU" sz="3000" b="1" kern="1200" dirty="0" err="1" smtClean="0">
              <a:solidFill>
                <a:srgbClr val="0070C0"/>
              </a:solidFill>
            </a:rPr>
            <a:t>м.п</a:t>
          </a:r>
          <a:r>
            <a:rPr lang="ru-RU" sz="3000" b="1" kern="1200" dirty="0" smtClean="0">
              <a:solidFill>
                <a:srgbClr val="0070C0"/>
              </a:solidFill>
            </a:rPr>
            <a:t>,                                 – 100% </a:t>
          </a:r>
          <a:r>
            <a:rPr lang="ru-RU" sz="3000" b="1" kern="1200" dirty="0" err="1" smtClean="0">
              <a:solidFill>
                <a:srgbClr val="0070C0"/>
              </a:solidFill>
            </a:rPr>
            <a:t>від</a:t>
          </a:r>
          <a:r>
            <a:rPr lang="ru-RU" sz="3000" b="1" kern="1200" dirty="0" smtClean="0">
              <a:solidFill>
                <a:srgbClr val="0070C0"/>
              </a:solidFill>
            </a:rPr>
            <a:t> </a:t>
          </a:r>
          <a:r>
            <a:rPr lang="ru-RU" sz="3000" b="1" kern="1200" dirty="0" err="1" smtClean="0">
              <a:solidFill>
                <a:srgbClr val="0070C0"/>
              </a:solidFill>
            </a:rPr>
            <a:t>запланованого</a:t>
          </a:r>
          <a:endParaRPr lang="ru-RU" sz="3000" b="1" kern="1200" dirty="0" smtClean="0">
            <a:solidFill>
              <a:srgbClr val="0070C0"/>
            </a:solidFill>
          </a:endParaRPr>
        </a:p>
      </dsp:txBody>
      <dsp:txXfrm>
        <a:off x="1777652" y="2129234"/>
        <a:ext cx="6143227" cy="1934765"/>
      </dsp:txXfrm>
    </dsp:sp>
    <dsp:sp modelId="{1FA2C949-11A4-447E-BEEE-688218FF8D24}">
      <dsp:nvSpPr>
        <dsp:cNvPr id="0" name=""/>
        <dsp:cNvSpPr/>
      </dsp:nvSpPr>
      <dsp:spPr>
        <a:xfrm>
          <a:off x="193476" y="2321718"/>
          <a:ext cx="1584176" cy="1547812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4CFDF9-B731-4086-8EBD-8F45D7D28066}">
      <dsp:nvSpPr>
        <dsp:cNvPr id="0" name=""/>
        <dsp:cNvSpPr/>
      </dsp:nvSpPr>
      <dsp:spPr>
        <a:xfrm>
          <a:off x="0" y="0"/>
          <a:ext cx="7920879" cy="1934765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b="1" kern="1200" dirty="0" smtClean="0">
              <a:solidFill>
                <a:srgbClr val="0070C0"/>
              </a:solidFill>
            </a:rPr>
            <a:t>ремонт </a:t>
          </a:r>
          <a:r>
            <a:rPr lang="ru-RU" sz="3000" b="1" kern="1200" dirty="0" err="1" smtClean="0">
              <a:solidFill>
                <a:srgbClr val="0070C0"/>
              </a:solidFill>
            </a:rPr>
            <a:t>внутрішніх</a:t>
          </a:r>
          <a:r>
            <a:rPr lang="ru-RU" sz="3000" b="1" kern="1200" dirty="0" smtClean="0">
              <a:solidFill>
                <a:srgbClr val="0070C0"/>
              </a:solidFill>
            </a:rPr>
            <a:t> </a:t>
          </a:r>
          <a:r>
            <a:rPr lang="ru-RU" sz="3000" b="1" kern="1200" dirty="0" err="1" smtClean="0">
              <a:solidFill>
                <a:srgbClr val="0070C0"/>
              </a:solidFill>
            </a:rPr>
            <a:t>водостічних</a:t>
          </a:r>
          <a:r>
            <a:rPr lang="ru-RU" sz="3000" b="1" kern="1200" dirty="0" smtClean="0">
              <a:solidFill>
                <a:srgbClr val="0070C0"/>
              </a:solidFill>
            </a:rPr>
            <a:t> труб  15 </a:t>
          </a:r>
          <a:r>
            <a:rPr lang="ru-RU" sz="3000" b="1" kern="1200" dirty="0" err="1" smtClean="0">
              <a:solidFill>
                <a:srgbClr val="0070C0"/>
              </a:solidFill>
            </a:rPr>
            <a:t>житлових</a:t>
          </a:r>
          <a:r>
            <a:rPr lang="ru-RU" sz="3000" b="1" kern="1200" dirty="0" smtClean="0">
              <a:solidFill>
                <a:srgbClr val="0070C0"/>
              </a:solidFill>
            </a:rPr>
            <a:t> </a:t>
          </a:r>
          <a:r>
            <a:rPr lang="ru-RU" sz="3000" b="1" kern="1200" dirty="0" err="1" smtClean="0">
              <a:solidFill>
                <a:srgbClr val="0070C0"/>
              </a:solidFill>
            </a:rPr>
            <a:t>будинків</a:t>
          </a:r>
          <a:r>
            <a:rPr lang="ru-RU" sz="3000" b="1" kern="1200" dirty="0" smtClean="0">
              <a:solidFill>
                <a:srgbClr val="0070C0"/>
              </a:solidFill>
            </a:rPr>
            <a:t>,  </a:t>
          </a:r>
          <a:r>
            <a:rPr lang="ru-RU" sz="3000" b="1" kern="1200" dirty="0" err="1" smtClean="0">
              <a:solidFill>
                <a:srgbClr val="0070C0"/>
              </a:solidFill>
            </a:rPr>
            <a:t>всього</a:t>
          </a:r>
          <a:r>
            <a:rPr lang="ru-RU" sz="3000" b="1" kern="1200" dirty="0" smtClean="0">
              <a:solidFill>
                <a:srgbClr val="0070C0"/>
              </a:solidFill>
            </a:rPr>
            <a:t>                  – 49 </a:t>
          </a:r>
          <a:r>
            <a:rPr lang="ru-RU" sz="3000" b="1" kern="1200" dirty="0" err="1" smtClean="0">
              <a:solidFill>
                <a:srgbClr val="0070C0"/>
              </a:solidFill>
            </a:rPr>
            <a:t>м.п</a:t>
          </a:r>
          <a:r>
            <a:rPr lang="ru-RU" sz="3000" b="1" kern="1200" dirty="0" smtClean="0">
              <a:solidFill>
                <a:srgbClr val="0070C0"/>
              </a:solidFill>
            </a:rPr>
            <a:t>.,                                                     – 85% </a:t>
          </a:r>
          <a:r>
            <a:rPr lang="ru-RU" sz="3000" b="1" kern="1200" dirty="0" err="1" smtClean="0">
              <a:solidFill>
                <a:srgbClr val="0070C0"/>
              </a:solidFill>
            </a:rPr>
            <a:t>від</a:t>
          </a:r>
          <a:r>
            <a:rPr lang="ru-RU" sz="3000" b="1" kern="1200" dirty="0" smtClean="0">
              <a:solidFill>
                <a:srgbClr val="0070C0"/>
              </a:solidFill>
            </a:rPr>
            <a:t> </a:t>
          </a:r>
          <a:r>
            <a:rPr lang="ru-RU" sz="3000" b="1" kern="1200" dirty="0" err="1" smtClean="0">
              <a:solidFill>
                <a:srgbClr val="0070C0"/>
              </a:solidFill>
            </a:rPr>
            <a:t>запланованого</a:t>
          </a:r>
          <a:endParaRPr lang="ru-RU" sz="3000" b="1" kern="1200" dirty="0" smtClean="0">
            <a:solidFill>
              <a:srgbClr val="0070C0"/>
            </a:solidFill>
          </a:endParaRPr>
        </a:p>
      </dsp:txBody>
      <dsp:txXfrm>
        <a:off x="1777652" y="0"/>
        <a:ext cx="6143227" cy="1934765"/>
      </dsp:txXfrm>
    </dsp:sp>
    <dsp:sp modelId="{FE6C2721-5A4E-460B-88B3-A4F2A3EA254A}">
      <dsp:nvSpPr>
        <dsp:cNvPr id="0" name=""/>
        <dsp:cNvSpPr/>
      </dsp:nvSpPr>
      <dsp:spPr>
        <a:xfrm>
          <a:off x="193476" y="193476"/>
          <a:ext cx="1584176" cy="1547812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6000" b="-16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B605E8-9576-4E62-8ED6-8B987F170DA9}">
      <dsp:nvSpPr>
        <dsp:cNvPr id="0" name=""/>
        <dsp:cNvSpPr/>
      </dsp:nvSpPr>
      <dsp:spPr>
        <a:xfrm>
          <a:off x="0" y="2128242"/>
          <a:ext cx="7920879" cy="1934765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000" b="1" kern="1200" dirty="0" smtClean="0">
            <a:solidFill>
              <a:srgbClr val="0070C0"/>
            </a:solidFill>
          </a:endParaRPr>
        </a:p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b="1" kern="1200" dirty="0" smtClean="0">
              <a:solidFill>
                <a:srgbClr val="0070C0"/>
              </a:solidFill>
            </a:rPr>
            <a:t>ремонт </a:t>
          </a:r>
          <a:r>
            <a:rPr lang="ru-RU" sz="3000" b="1" kern="1200" dirty="0" err="1" smtClean="0">
              <a:solidFill>
                <a:srgbClr val="0070C0"/>
              </a:solidFill>
            </a:rPr>
            <a:t>зовнішніх</a:t>
          </a:r>
          <a:r>
            <a:rPr lang="ru-RU" sz="3000" b="1" kern="1200" dirty="0" smtClean="0">
              <a:solidFill>
                <a:srgbClr val="0070C0"/>
              </a:solidFill>
            </a:rPr>
            <a:t> </a:t>
          </a:r>
          <a:r>
            <a:rPr lang="ru-RU" sz="3000" b="1" kern="1200" dirty="0" err="1" smtClean="0">
              <a:solidFill>
                <a:srgbClr val="0070C0"/>
              </a:solidFill>
            </a:rPr>
            <a:t>водостічних</a:t>
          </a:r>
          <a:r>
            <a:rPr lang="ru-RU" sz="3000" b="1" kern="1200" dirty="0" smtClean="0">
              <a:solidFill>
                <a:srgbClr val="0070C0"/>
              </a:solidFill>
            </a:rPr>
            <a:t> труб  21 </a:t>
          </a:r>
          <a:r>
            <a:rPr lang="ru-RU" sz="3000" b="1" kern="1200" dirty="0" err="1" smtClean="0">
              <a:solidFill>
                <a:srgbClr val="0070C0"/>
              </a:solidFill>
            </a:rPr>
            <a:t>житлових</a:t>
          </a:r>
          <a:r>
            <a:rPr lang="ru-RU" sz="3000" b="1" kern="1200" dirty="0" smtClean="0">
              <a:solidFill>
                <a:srgbClr val="0070C0"/>
              </a:solidFill>
            </a:rPr>
            <a:t> </a:t>
          </a:r>
          <a:r>
            <a:rPr lang="ru-RU" sz="3000" b="1" kern="1200" dirty="0" err="1" smtClean="0">
              <a:solidFill>
                <a:srgbClr val="0070C0"/>
              </a:solidFill>
            </a:rPr>
            <a:t>будинків</a:t>
          </a:r>
          <a:r>
            <a:rPr lang="ru-RU" sz="3000" b="1" kern="1200" dirty="0" smtClean="0">
              <a:solidFill>
                <a:srgbClr val="0070C0"/>
              </a:solidFill>
            </a:rPr>
            <a:t>,  </a:t>
          </a:r>
          <a:r>
            <a:rPr lang="ru-RU" sz="3000" b="1" kern="1200" dirty="0" err="1" smtClean="0">
              <a:solidFill>
                <a:srgbClr val="0070C0"/>
              </a:solidFill>
            </a:rPr>
            <a:t>всього</a:t>
          </a:r>
          <a:r>
            <a:rPr lang="ru-RU" sz="3000" b="1" kern="1200" dirty="0" smtClean="0">
              <a:solidFill>
                <a:srgbClr val="0070C0"/>
              </a:solidFill>
            </a:rPr>
            <a:t>                     – 115 </a:t>
          </a:r>
          <a:r>
            <a:rPr lang="ru-RU" sz="3000" b="1" kern="1200" dirty="0" err="1" smtClean="0">
              <a:solidFill>
                <a:srgbClr val="0070C0"/>
              </a:solidFill>
            </a:rPr>
            <a:t>м.п</a:t>
          </a:r>
          <a:r>
            <a:rPr lang="ru-RU" sz="3000" b="1" kern="1200" dirty="0" smtClean="0">
              <a:solidFill>
                <a:srgbClr val="0070C0"/>
              </a:solidFill>
            </a:rPr>
            <a:t>.,                                               – 95% </a:t>
          </a:r>
          <a:r>
            <a:rPr lang="ru-RU" sz="3000" b="1" kern="1200" dirty="0" err="1" smtClean="0">
              <a:solidFill>
                <a:srgbClr val="0070C0"/>
              </a:solidFill>
            </a:rPr>
            <a:t>від</a:t>
          </a:r>
          <a:r>
            <a:rPr lang="ru-RU" sz="3000" b="1" kern="1200" dirty="0" smtClean="0">
              <a:solidFill>
                <a:srgbClr val="0070C0"/>
              </a:solidFill>
            </a:rPr>
            <a:t> </a:t>
          </a:r>
          <a:r>
            <a:rPr lang="ru-RU" sz="3000" b="1" kern="1200" dirty="0" err="1" smtClean="0">
              <a:solidFill>
                <a:srgbClr val="0070C0"/>
              </a:solidFill>
            </a:rPr>
            <a:t>запланованого</a:t>
          </a:r>
          <a:endParaRPr lang="ru-RU" sz="3000" b="1" kern="1200" dirty="0" smtClean="0">
            <a:solidFill>
              <a:srgbClr val="0070C0"/>
            </a:solidFill>
          </a:endParaRPr>
        </a:p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 dirty="0" smtClean="0">
            <a:solidFill>
              <a:srgbClr val="0070C0"/>
            </a:solidFill>
          </a:endParaRPr>
        </a:p>
      </dsp:txBody>
      <dsp:txXfrm>
        <a:off x="1777652" y="2128242"/>
        <a:ext cx="6143227" cy="1934765"/>
      </dsp:txXfrm>
    </dsp:sp>
    <dsp:sp modelId="{1FA2C949-11A4-447E-BEEE-688218FF8D24}">
      <dsp:nvSpPr>
        <dsp:cNvPr id="0" name=""/>
        <dsp:cNvSpPr/>
      </dsp:nvSpPr>
      <dsp:spPr>
        <a:xfrm>
          <a:off x="193476" y="2321718"/>
          <a:ext cx="1584176" cy="1547812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6000" b="-26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4CFDF9-B731-4086-8EBD-8F45D7D28066}">
      <dsp:nvSpPr>
        <dsp:cNvPr id="0" name=""/>
        <dsp:cNvSpPr/>
      </dsp:nvSpPr>
      <dsp:spPr>
        <a:xfrm>
          <a:off x="0" y="0"/>
          <a:ext cx="7920879" cy="1934765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ru-RU" sz="3000" kern="1200" dirty="0" smtClean="0">
            <a:solidFill>
              <a:srgbClr val="0070C0"/>
            </a:solidFill>
          </a:endParaRPr>
        </a:p>
        <a:p>
          <a:pPr lvl="0" algn="l" defTabSz="13335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3000" b="1" kern="1200" dirty="0" err="1" smtClean="0">
              <a:solidFill>
                <a:srgbClr val="0070C0"/>
              </a:solidFill>
            </a:rPr>
            <a:t>поточний</a:t>
          </a:r>
          <a:r>
            <a:rPr lang="ru-RU" sz="3000" b="1" kern="1200" dirty="0" smtClean="0">
              <a:solidFill>
                <a:srgbClr val="0070C0"/>
              </a:solidFill>
            </a:rPr>
            <a:t> ремонт  </a:t>
          </a:r>
          <a:r>
            <a:rPr lang="ru-RU" sz="3000" b="1" kern="1200" dirty="0" err="1" smtClean="0">
              <a:solidFill>
                <a:srgbClr val="0070C0"/>
              </a:solidFill>
            </a:rPr>
            <a:t>під’їздів</a:t>
          </a:r>
          <a:r>
            <a:rPr lang="ru-RU" sz="3000" b="1" kern="1200" dirty="0" smtClean="0">
              <a:solidFill>
                <a:srgbClr val="0070C0"/>
              </a:solidFill>
            </a:rPr>
            <a:t> в 40 </a:t>
          </a:r>
          <a:r>
            <a:rPr lang="ru-RU" sz="3000" b="1" kern="1200" dirty="0" err="1" smtClean="0">
              <a:solidFill>
                <a:srgbClr val="0070C0"/>
              </a:solidFill>
            </a:rPr>
            <a:t>житлових</a:t>
          </a:r>
          <a:r>
            <a:rPr lang="ru-RU" sz="3000" b="1" kern="1200" dirty="0" smtClean="0">
              <a:solidFill>
                <a:srgbClr val="0070C0"/>
              </a:solidFill>
            </a:rPr>
            <a:t> </a:t>
          </a:r>
          <a:r>
            <a:rPr lang="ru-RU" sz="3000" b="1" kern="1200" dirty="0" err="1" smtClean="0">
              <a:solidFill>
                <a:srgbClr val="0070C0"/>
              </a:solidFill>
            </a:rPr>
            <a:t>будинках</a:t>
          </a:r>
          <a:r>
            <a:rPr lang="ru-RU" sz="3000" b="1" kern="1200" dirty="0" smtClean="0">
              <a:solidFill>
                <a:srgbClr val="0070C0"/>
              </a:solidFill>
            </a:rPr>
            <a:t>,  </a:t>
          </a:r>
          <a:r>
            <a:rPr lang="ru-RU" sz="3000" b="1" kern="1200" dirty="0" err="1" smtClean="0">
              <a:solidFill>
                <a:srgbClr val="0070C0"/>
              </a:solidFill>
            </a:rPr>
            <a:t>всього</a:t>
          </a:r>
          <a:r>
            <a:rPr lang="ru-RU" sz="3000" b="1" kern="1200" dirty="0" smtClean="0">
              <a:solidFill>
                <a:srgbClr val="0070C0"/>
              </a:solidFill>
            </a:rPr>
            <a:t>                          – 51 </a:t>
          </a:r>
          <a:r>
            <a:rPr lang="ru-RU" sz="3000" b="1" kern="1200" dirty="0" err="1" smtClean="0">
              <a:solidFill>
                <a:srgbClr val="0070C0"/>
              </a:solidFill>
            </a:rPr>
            <a:t>під’їзд</a:t>
          </a:r>
          <a:r>
            <a:rPr lang="ru-RU" sz="3000" b="1" kern="1200" dirty="0" smtClean="0">
              <a:solidFill>
                <a:srgbClr val="0070C0"/>
              </a:solidFill>
            </a:rPr>
            <a:t>, </a:t>
          </a:r>
        </a:p>
        <a:p>
          <a:pPr lvl="0" algn="l" defTabSz="13335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3000" b="1" kern="1200" dirty="0" smtClean="0">
              <a:solidFill>
                <a:srgbClr val="0070C0"/>
              </a:solidFill>
            </a:rPr>
            <a:t>– 100% </a:t>
          </a:r>
          <a:r>
            <a:rPr lang="ru-RU" sz="3000" b="1" kern="1200" dirty="0" err="1" smtClean="0">
              <a:solidFill>
                <a:srgbClr val="0070C0"/>
              </a:solidFill>
            </a:rPr>
            <a:t>від</a:t>
          </a:r>
          <a:r>
            <a:rPr lang="ru-RU" sz="3000" b="1" kern="1200" dirty="0" smtClean="0">
              <a:solidFill>
                <a:srgbClr val="0070C0"/>
              </a:solidFill>
            </a:rPr>
            <a:t> </a:t>
          </a:r>
          <a:r>
            <a:rPr lang="ru-RU" sz="3000" b="1" kern="1200" dirty="0" err="1" smtClean="0">
              <a:solidFill>
                <a:srgbClr val="0070C0"/>
              </a:solidFill>
            </a:rPr>
            <a:t>запланованого</a:t>
          </a:r>
          <a:endParaRPr lang="ru-RU" sz="3000" b="1" kern="1200" dirty="0" smtClean="0">
            <a:solidFill>
              <a:srgbClr val="0070C0"/>
            </a:solidFill>
          </a:endParaRPr>
        </a:p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600" kern="1200" dirty="0" smtClean="0">
            <a:solidFill>
              <a:srgbClr val="0070C0"/>
            </a:solidFill>
          </a:endParaRPr>
        </a:p>
      </dsp:txBody>
      <dsp:txXfrm>
        <a:off x="1777652" y="0"/>
        <a:ext cx="6143227" cy="1934765"/>
      </dsp:txXfrm>
    </dsp:sp>
    <dsp:sp modelId="{FE6C2721-5A4E-460B-88B3-A4F2A3EA254A}">
      <dsp:nvSpPr>
        <dsp:cNvPr id="0" name=""/>
        <dsp:cNvSpPr/>
      </dsp:nvSpPr>
      <dsp:spPr>
        <a:xfrm>
          <a:off x="193476" y="193476"/>
          <a:ext cx="1584176" cy="1547812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6000" b="-16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B605E8-9576-4E62-8ED6-8B987F170DA9}">
      <dsp:nvSpPr>
        <dsp:cNvPr id="0" name=""/>
        <dsp:cNvSpPr/>
      </dsp:nvSpPr>
      <dsp:spPr>
        <a:xfrm>
          <a:off x="0" y="2128242"/>
          <a:ext cx="7920879" cy="1934765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000" kern="1200" dirty="0" smtClean="0">
            <a:solidFill>
              <a:srgbClr val="0070C0"/>
            </a:solidFill>
          </a:endParaRPr>
        </a:p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b="1" kern="1200" dirty="0" err="1" smtClean="0">
              <a:solidFill>
                <a:srgbClr val="0070C0"/>
              </a:solidFill>
            </a:rPr>
            <a:t>скління</a:t>
          </a:r>
          <a:r>
            <a:rPr lang="ru-RU" sz="3000" b="1" kern="1200" dirty="0" smtClean="0">
              <a:solidFill>
                <a:srgbClr val="0070C0"/>
              </a:solidFill>
            </a:rPr>
            <a:t> </a:t>
          </a:r>
          <a:r>
            <a:rPr lang="ru-RU" sz="3000" b="1" kern="1200" dirty="0" err="1" smtClean="0">
              <a:solidFill>
                <a:srgbClr val="0070C0"/>
              </a:solidFill>
            </a:rPr>
            <a:t>вікон</a:t>
          </a:r>
          <a:r>
            <a:rPr lang="ru-RU" sz="3000" b="1" kern="1200" dirty="0" smtClean="0">
              <a:solidFill>
                <a:srgbClr val="0070C0"/>
              </a:solidFill>
            </a:rPr>
            <a:t> у </a:t>
          </a:r>
          <a:r>
            <a:rPr lang="ru-RU" sz="3000" b="1" kern="1200" dirty="0" err="1" smtClean="0">
              <a:solidFill>
                <a:srgbClr val="0070C0"/>
              </a:solidFill>
            </a:rPr>
            <a:t>допоміжних</a:t>
          </a:r>
          <a:r>
            <a:rPr lang="ru-RU" sz="3000" b="1" kern="1200" dirty="0" smtClean="0">
              <a:solidFill>
                <a:srgbClr val="0070C0"/>
              </a:solidFill>
            </a:rPr>
            <a:t> </a:t>
          </a:r>
          <a:r>
            <a:rPr lang="ru-RU" sz="3000" b="1" kern="1200" dirty="0" err="1" smtClean="0">
              <a:solidFill>
                <a:srgbClr val="0070C0"/>
              </a:solidFill>
            </a:rPr>
            <a:t>приміщеннях</a:t>
          </a:r>
          <a:r>
            <a:rPr lang="ru-RU" sz="3000" b="1" kern="1200" dirty="0" smtClean="0">
              <a:solidFill>
                <a:srgbClr val="0070C0"/>
              </a:solidFill>
            </a:rPr>
            <a:t>  98 </a:t>
          </a:r>
          <a:r>
            <a:rPr lang="ru-RU" sz="3000" b="1" kern="1200" dirty="0" err="1" smtClean="0">
              <a:solidFill>
                <a:srgbClr val="0070C0"/>
              </a:solidFill>
            </a:rPr>
            <a:t>житлових</a:t>
          </a:r>
          <a:r>
            <a:rPr lang="ru-RU" sz="3000" b="1" kern="1200" dirty="0" smtClean="0">
              <a:solidFill>
                <a:srgbClr val="0070C0"/>
              </a:solidFill>
            </a:rPr>
            <a:t> </a:t>
          </a:r>
          <a:r>
            <a:rPr lang="ru-RU" sz="3000" b="1" kern="1200" dirty="0" err="1" smtClean="0">
              <a:solidFill>
                <a:srgbClr val="0070C0"/>
              </a:solidFill>
            </a:rPr>
            <a:t>будинків</a:t>
          </a:r>
          <a:r>
            <a:rPr lang="ru-RU" sz="3000" b="1" kern="1200" dirty="0" smtClean="0">
              <a:solidFill>
                <a:srgbClr val="0070C0"/>
              </a:solidFill>
            </a:rPr>
            <a:t>,  </a:t>
          </a:r>
          <a:r>
            <a:rPr lang="ru-RU" sz="3000" b="1" kern="1200" dirty="0" err="1" smtClean="0">
              <a:solidFill>
                <a:srgbClr val="0070C0"/>
              </a:solidFill>
            </a:rPr>
            <a:t>всього</a:t>
          </a:r>
          <a:r>
            <a:rPr lang="ru-RU" sz="3000" b="1" kern="1200" dirty="0" smtClean="0">
              <a:solidFill>
                <a:srgbClr val="0070C0"/>
              </a:solidFill>
            </a:rPr>
            <a:t> – 265 </a:t>
          </a:r>
          <a:r>
            <a:rPr lang="ru-RU" sz="3000" b="1" kern="1200" dirty="0" err="1" smtClean="0">
              <a:solidFill>
                <a:srgbClr val="0070C0"/>
              </a:solidFill>
            </a:rPr>
            <a:t>кв.м</a:t>
          </a:r>
          <a:r>
            <a:rPr lang="ru-RU" sz="3000" b="1" kern="1200" dirty="0" smtClean="0">
              <a:solidFill>
                <a:srgbClr val="0070C0"/>
              </a:solidFill>
            </a:rPr>
            <a:t>,               – 100% </a:t>
          </a:r>
          <a:r>
            <a:rPr lang="ru-RU" sz="3000" b="1" kern="1200" dirty="0" err="1" smtClean="0">
              <a:solidFill>
                <a:srgbClr val="0070C0"/>
              </a:solidFill>
            </a:rPr>
            <a:t>від</a:t>
          </a:r>
          <a:r>
            <a:rPr lang="ru-RU" sz="3000" b="1" kern="1200" dirty="0" smtClean="0">
              <a:solidFill>
                <a:srgbClr val="0070C0"/>
              </a:solidFill>
            </a:rPr>
            <a:t> </a:t>
          </a:r>
          <a:r>
            <a:rPr lang="ru-RU" sz="3000" b="1" kern="1200" dirty="0" err="1" smtClean="0">
              <a:solidFill>
                <a:srgbClr val="0070C0"/>
              </a:solidFill>
            </a:rPr>
            <a:t>запланованого</a:t>
          </a:r>
          <a:endParaRPr lang="ru-RU" sz="3000" b="1" kern="1200" dirty="0" smtClean="0">
            <a:solidFill>
              <a:srgbClr val="0070C0"/>
            </a:solidFill>
          </a:endParaRPr>
        </a:p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600" kern="1200" dirty="0" smtClean="0">
            <a:solidFill>
              <a:srgbClr val="0070C0"/>
            </a:solidFill>
          </a:endParaRPr>
        </a:p>
      </dsp:txBody>
      <dsp:txXfrm>
        <a:off x="1777652" y="2128242"/>
        <a:ext cx="6143227" cy="1934765"/>
      </dsp:txXfrm>
    </dsp:sp>
    <dsp:sp modelId="{1FA2C949-11A4-447E-BEEE-688218FF8D24}">
      <dsp:nvSpPr>
        <dsp:cNvPr id="0" name=""/>
        <dsp:cNvSpPr/>
      </dsp:nvSpPr>
      <dsp:spPr>
        <a:xfrm>
          <a:off x="193476" y="2321718"/>
          <a:ext cx="1584176" cy="1547812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B605E8-9576-4E62-8ED6-8B987F170DA9}">
      <dsp:nvSpPr>
        <dsp:cNvPr id="0" name=""/>
        <dsp:cNvSpPr/>
      </dsp:nvSpPr>
      <dsp:spPr>
        <a:xfrm>
          <a:off x="0" y="0"/>
          <a:ext cx="7920879" cy="2016223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000" b="1" kern="1200" dirty="0" smtClean="0">
              <a:solidFill>
                <a:srgbClr val="0070C0"/>
              </a:solidFill>
            </a:rPr>
            <a:t>відремонтовано 8 електрощитових в житлових будинках,                                                 </a:t>
          </a:r>
          <a:r>
            <a:rPr lang="uk-UA" sz="3000" b="1" kern="1200" smtClean="0">
              <a:solidFill>
                <a:srgbClr val="0070C0"/>
              </a:solidFill>
            </a:rPr>
            <a:t>– 53% </a:t>
          </a:r>
          <a:r>
            <a:rPr lang="uk-UA" sz="3000" b="1" kern="1200" dirty="0" smtClean="0">
              <a:solidFill>
                <a:srgbClr val="0070C0"/>
              </a:solidFill>
            </a:rPr>
            <a:t>від запланованого</a:t>
          </a:r>
          <a:endParaRPr lang="ru-RU" sz="3000" b="1" kern="1200" dirty="0" smtClean="0">
            <a:solidFill>
              <a:srgbClr val="0070C0"/>
            </a:solidFill>
          </a:endParaRPr>
        </a:p>
      </dsp:txBody>
      <dsp:txXfrm>
        <a:off x="1785798" y="0"/>
        <a:ext cx="6135081" cy="2016223"/>
      </dsp:txXfrm>
    </dsp:sp>
    <dsp:sp modelId="{1FA2C949-11A4-447E-BEEE-688218FF8D24}">
      <dsp:nvSpPr>
        <dsp:cNvPr id="0" name=""/>
        <dsp:cNvSpPr/>
      </dsp:nvSpPr>
      <dsp:spPr>
        <a:xfrm>
          <a:off x="201622" y="201622"/>
          <a:ext cx="1584176" cy="161297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1000" b="-4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4CFDF9-B731-4086-8EBD-8F45D7D28066}">
      <dsp:nvSpPr>
        <dsp:cNvPr id="0" name=""/>
        <dsp:cNvSpPr/>
      </dsp:nvSpPr>
      <dsp:spPr>
        <a:xfrm>
          <a:off x="0" y="0"/>
          <a:ext cx="7920879" cy="2230068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000" kern="1200" dirty="0" smtClean="0">
            <a:solidFill>
              <a:srgbClr val="0070C0"/>
            </a:solidFill>
          </a:endParaRPr>
        </a:p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b="1" kern="1200" dirty="0" err="1" smtClean="0">
              <a:solidFill>
                <a:srgbClr val="0070C0"/>
              </a:solidFill>
            </a:rPr>
            <a:t>замінено</a:t>
          </a:r>
          <a:r>
            <a:rPr lang="ru-RU" sz="3000" b="1" kern="1200" dirty="0" smtClean="0">
              <a:solidFill>
                <a:srgbClr val="0070C0"/>
              </a:solidFill>
            </a:rPr>
            <a:t> 4 </a:t>
          </a:r>
          <a:r>
            <a:rPr lang="ru-RU" sz="3000" b="1" kern="1200" dirty="0" err="1" smtClean="0">
              <a:solidFill>
                <a:srgbClr val="0070C0"/>
              </a:solidFill>
            </a:rPr>
            <a:t>інженерні</a:t>
          </a:r>
          <a:r>
            <a:rPr lang="ru-RU" sz="3000" b="1" kern="1200" dirty="0" smtClean="0">
              <a:solidFill>
                <a:srgbClr val="0070C0"/>
              </a:solidFill>
            </a:rPr>
            <a:t> вводи до </a:t>
          </a:r>
          <a:r>
            <a:rPr lang="ru-RU" sz="3000" b="1" kern="1200" dirty="0" err="1" smtClean="0">
              <a:solidFill>
                <a:srgbClr val="0070C0"/>
              </a:solidFill>
            </a:rPr>
            <a:t>житлових</a:t>
          </a:r>
          <a:r>
            <a:rPr lang="ru-RU" sz="3000" b="1" kern="1200" dirty="0" smtClean="0">
              <a:solidFill>
                <a:srgbClr val="0070C0"/>
              </a:solidFill>
            </a:rPr>
            <a:t> </a:t>
          </a:r>
          <a:r>
            <a:rPr lang="ru-RU" sz="3000" b="1" kern="1200" dirty="0" err="1" smtClean="0">
              <a:solidFill>
                <a:srgbClr val="0070C0"/>
              </a:solidFill>
            </a:rPr>
            <a:t>будинків</a:t>
          </a:r>
          <a:r>
            <a:rPr lang="ru-RU" sz="3000" b="1" kern="1200" dirty="0" smtClean="0">
              <a:solidFill>
                <a:srgbClr val="0070C0"/>
              </a:solidFill>
            </a:rPr>
            <a:t>,                                            – 100% </a:t>
          </a:r>
          <a:r>
            <a:rPr lang="ru-RU" sz="3000" b="1" kern="1200" dirty="0" err="1" smtClean="0">
              <a:solidFill>
                <a:srgbClr val="0070C0"/>
              </a:solidFill>
            </a:rPr>
            <a:t>від</a:t>
          </a:r>
          <a:r>
            <a:rPr lang="ru-RU" sz="3000" b="1" kern="1200" dirty="0" smtClean="0">
              <a:solidFill>
                <a:srgbClr val="0070C0"/>
              </a:solidFill>
            </a:rPr>
            <a:t> </a:t>
          </a:r>
          <a:r>
            <a:rPr lang="ru-RU" sz="3000" b="1" kern="1200" dirty="0" err="1" smtClean="0">
              <a:solidFill>
                <a:srgbClr val="0070C0"/>
              </a:solidFill>
            </a:rPr>
            <a:t>запланованого</a:t>
          </a:r>
          <a:endParaRPr lang="ru-RU" sz="3000" b="1" kern="1200" dirty="0" smtClean="0">
            <a:solidFill>
              <a:srgbClr val="0070C0"/>
            </a:solidFill>
          </a:endParaRPr>
        </a:p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600" kern="1200" dirty="0" smtClean="0">
            <a:solidFill>
              <a:srgbClr val="0070C0"/>
            </a:solidFill>
          </a:endParaRPr>
        </a:p>
      </dsp:txBody>
      <dsp:txXfrm>
        <a:off x="1807182" y="0"/>
        <a:ext cx="6113697" cy="2230068"/>
      </dsp:txXfrm>
    </dsp:sp>
    <dsp:sp modelId="{FE6C2721-5A4E-460B-88B3-A4F2A3EA254A}">
      <dsp:nvSpPr>
        <dsp:cNvPr id="0" name=""/>
        <dsp:cNvSpPr/>
      </dsp:nvSpPr>
      <dsp:spPr>
        <a:xfrm>
          <a:off x="223006" y="223006"/>
          <a:ext cx="1584176" cy="178405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4CFDF9-B731-4086-8EBD-8F45D7D28066}">
      <dsp:nvSpPr>
        <dsp:cNvPr id="0" name=""/>
        <dsp:cNvSpPr/>
      </dsp:nvSpPr>
      <dsp:spPr>
        <a:xfrm>
          <a:off x="0" y="0"/>
          <a:ext cx="7920879" cy="2024885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000" kern="1200" dirty="0" smtClean="0">
            <a:solidFill>
              <a:srgbClr val="0070C0"/>
            </a:solidFill>
          </a:endParaRPr>
        </a:p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b="1" kern="1200" dirty="0" err="1" smtClean="0">
              <a:solidFill>
                <a:srgbClr val="0070C0"/>
              </a:solidFill>
            </a:rPr>
            <a:t>поточний</a:t>
          </a:r>
          <a:r>
            <a:rPr lang="ru-RU" sz="3000" b="1" kern="1200" dirty="0" smtClean="0">
              <a:solidFill>
                <a:srgbClr val="0070C0"/>
              </a:solidFill>
            </a:rPr>
            <a:t> ремонт мереж </a:t>
          </a:r>
          <a:r>
            <a:rPr lang="ru-RU" sz="3000" b="1" kern="1200" dirty="0" err="1" smtClean="0">
              <a:solidFill>
                <a:srgbClr val="0070C0"/>
              </a:solidFill>
            </a:rPr>
            <a:t>водовідведення</a:t>
          </a:r>
          <a:r>
            <a:rPr lang="ru-RU" sz="3000" b="1" kern="1200" dirty="0" smtClean="0">
              <a:solidFill>
                <a:srgbClr val="0070C0"/>
              </a:solidFill>
            </a:rPr>
            <a:t> в 75 </a:t>
          </a:r>
          <a:r>
            <a:rPr lang="ru-RU" sz="3000" b="1" kern="1200" dirty="0" err="1" smtClean="0">
              <a:solidFill>
                <a:srgbClr val="0070C0"/>
              </a:solidFill>
            </a:rPr>
            <a:t>житлових</a:t>
          </a:r>
          <a:r>
            <a:rPr lang="ru-RU" sz="3000" b="1" kern="1200" dirty="0" smtClean="0">
              <a:solidFill>
                <a:srgbClr val="0070C0"/>
              </a:solidFill>
            </a:rPr>
            <a:t> </a:t>
          </a:r>
          <a:r>
            <a:rPr lang="ru-RU" sz="3000" b="1" kern="1200" dirty="0" err="1" smtClean="0">
              <a:solidFill>
                <a:srgbClr val="0070C0"/>
              </a:solidFill>
            </a:rPr>
            <a:t>будинках</a:t>
          </a:r>
          <a:r>
            <a:rPr lang="ru-RU" sz="3000" b="1" kern="1200" dirty="0" smtClean="0">
              <a:solidFill>
                <a:srgbClr val="0070C0"/>
              </a:solidFill>
            </a:rPr>
            <a:t>,  </a:t>
          </a:r>
          <a:r>
            <a:rPr lang="ru-RU" sz="3000" b="1" kern="1200" dirty="0" err="1" smtClean="0">
              <a:solidFill>
                <a:srgbClr val="0070C0"/>
              </a:solidFill>
            </a:rPr>
            <a:t>всього</a:t>
          </a:r>
          <a:r>
            <a:rPr lang="ru-RU" sz="3000" b="1" kern="1200" dirty="0" smtClean="0">
              <a:solidFill>
                <a:srgbClr val="0070C0"/>
              </a:solidFill>
            </a:rPr>
            <a:t> – 265 </a:t>
          </a:r>
          <a:r>
            <a:rPr lang="ru-RU" sz="3000" b="1" kern="1200" dirty="0" err="1" smtClean="0">
              <a:solidFill>
                <a:srgbClr val="0070C0"/>
              </a:solidFill>
            </a:rPr>
            <a:t>м.п</a:t>
          </a:r>
          <a:r>
            <a:rPr lang="ru-RU" sz="3000" b="1" kern="1200" dirty="0" smtClean="0">
              <a:solidFill>
                <a:srgbClr val="0070C0"/>
              </a:solidFill>
            </a:rPr>
            <a:t>.,                 – 96% </a:t>
          </a:r>
          <a:r>
            <a:rPr lang="ru-RU" sz="3000" b="1" kern="1200" dirty="0" err="1" smtClean="0">
              <a:solidFill>
                <a:srgbClr val="0070C0"/>
              </a:solidFill>
            </a:rPr>
            <a:t>від</a:t>
          </a:r>
          <a:r>
            <a:rPr lang="ru-RU" sz="3000" b="1" kern="1200" dirty="0" smtClean="0">
              <a:solidFill>
                <a:srgbClr val="0070C0"/>
              </a:solidFill>
            </a:rPr>
            <a:t> </a:t>
          </a:r>
          <a:r>
            <a:rPr lang="ru-RU" sz="3000" b="1" kern="1200" dirty="0" err="1" smtClean="0">
              <a:solidFill>
                <a:srgbClr val="0070C0"/>
              </a:solidFill>
            </a:rPr>
            <a:t>запланованого</a:t>
          </a:r>
          <a:endParaRPr lang="ru-RU" sz="3000" b="1" kern="1200" dirty="0" smtClean="0">
            <a:solidFill>
              <a:srgbClr val="0070C0"/>
            </a:solidFill>
          </a:endParaRPr>
        </a:p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 dirty="0" smtClean="0">
            <a:solidFill>
              <a:srgbClr val="0070C0"/>
            </a:solidFill>
          </a:endParaRPr>
        </a:p>
      </dsp:txBody>
      <dsp:txXfrm>
        <a:off x="1786664" y="0"/>
        <a:ext cx="6134215" cy="2024885"/>
      </dsp:txXfrm>
    </dsp:sp>
    <dsp:sp modelId="{FE6C2721-5A4E-460B-88B3-A4F2A3EA254A}">
      <dsp:nvSpPr>
        <dsp:cNvPr id="0" name=""/>
        <dsp:cNvSpPr/>
      </dsp:nvSpPr>
      <dsp:spPr>
        <a:xfrm>
          <a:off x="202488" y="202488"/>
          <a:ext cx="1584176" cy="161990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B605E8-9576-4E62-8ED6-8B987F170DA9}">
      <dsp:nvSpPr>
        <dsp:cNvPr id="0" name=""/>
        <dsp:cNvSpPr/>
      </dsp:nvSpPr>
      <dsp:spPr>
        <a:xfrm>
          <a:off x="0" y="2227374"/>
          <a:ext cx="7920879" cy="2024885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000" kern="1200" dirty="0" smtClean="0">
            <a:solidFill>
              <a:srgbClr val="0070C0"/>
            </a:solidFill>
          </a:endParaRPr>
        </a:p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b="1" kern="1200" dirty="0" smtClean="0">
            <a:solidFill>
              <a:srgbClr val="0070C0"/>
            </a:solidFill>
          </a:endParaRPr>
        </a:p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b="1" kern="1200" dirty="0" err="1" smtClean="0">
              <a:solidFill>
                <a:srgbClr val="0070C0"/>
              </a:solidFill>
            </a:rPr>
            <a:t>поточний</a:t>
          </a:r>
          <a:r>
            <a:rPr lang="ru-RU" sz="3000" b="1" kern="1200" dirty="0" smtClean="0">
              <a:solidFill>
                <a:srgbClr val="0070C0"/>
              </a:solidFill>
            </a:rPr>
            <a:t> ремонт мереж холодного </a:t>
          </a:r>
          <a:r>
            <a:rPr lang="ru-RU" sz="3000" b="1" kern="1200" dirty="0" err="1" smtClean="0">
              <a:solidFill>
                <a:srgbClr val="0070C0"/>
              </a:solidFill>
            </a:rPr>
            <a:t>водопостачання</a:t>
          </a:r>
          <a:r>
            <a:rPr lang="ru-RU" sz="3000" b="1" kern="1200" dirty="0" smtClean="0">
              <a:solidFill>
                <a:srgbClr val="0070C0"/>
              </a:solidFill>
            </a:rPr>
            <a:t>                             в 48 </a:t>
          </a:r>
          <a:r>
            <a:rPr lang="ru-RU" sz="3000" b="1" kern="1200" dirty="0" err="1" smtClean="0">
              <a:solidFill>
                <a:srgbClr val="0070C0"/>
              </a:solidFill>
            </a:rPr>
            <a:t>житлових</a:t>
          </a:r>
          <a:r>
            <a:rPr lang="ru-RU" sz="3000" b="1" kern="1200" dirty="0" smtClean="0">
              <a:solidFill>
                <a:srgbClr val="0070C0"/>
              </a:solidFill>
            </a:rPr>
            <a:t> </a:t>
          </a:r>
          <a:r>
            <a:rPr lang="ru-RU" sz="3000" b="1" kern="1200" dirty="0" err="1" smtClean="0">
              <a:solidFill>
                <a:srgbClr val="0070C0"/>
              </a:solidFill>
            </a:rPr>
            <a:t>будинках</a:t>
          </a:r>
          <a:r>
            <a:rPr lang="ru-RU" sz="3000" b="1" kern="1200" dirty="0" smtClean="0">
              <a:solidFill>
                <a:srgbClr val="0070C0"/>
              </a:solidFill>
            </a:rPr>
            <a:t>, </a:t>
          </a:r>
          <a:r>
            <a:rPr lang="ru-RU" sz="3000" b="1" kern="1200" dirty="0" err="1" smtClean="0">
              <a:solidFill>
                <a:srgbClr val="0070C0"/>
              </a:solidFill>
            </a:rPr>
            <a:t>всього</a:t>
          </a:r>
          <a:r>
            <a:rPr lang="ru-RU" sz="3000" b="1" kern="1200" dirty="0" smtClean="0">
              <a:solidFill>
                <a:srgbClr val="0070C0"/>
              </a:solidFill>
            </a:rPr>
            <a:t>                   – 391м.п.,                                                   – 100 % </a:t>
          </a:r>
          <a:r>
            <a:rPr lang="ru-RU" sz="3000" b="1" kern="1200" dirty="0" err="1" smtClean="0">
              <a:solidFill>
                <a:srgbClr val="0070C0"/>
              </a:solidFill>
            </a:rPr>
            <a:t>від</a:t>
          </a:r>
          <a:r>
            <a:rPr lang="ru-RU" sz="3000" b="1" kern="1200" dirty="0" smtClean="0">
              <a:solidFill>
                <a:srgbClr val="0070C0"/>
              </a:solidFill>
            </a:rPr>
            <a:t> </a:t>
          </a:r>
          <a:r>
            <a:rPr lang="ru-RU" sz="3000" b="1" kern="1200" dirty="0" err="1" smtClean="0">
              <a:solidFill>
                <a:srgbClr val="0070C0"/>
              </a:solidFill>
            </a:rPr>
            <a:t>запланованого</a:t>
          </a:r>
          <a:endParaRPr lang="ru-RU" sz="3000" b="1" kern="1200" dirty="0" smtClean="0">
            <a:solidFill>
              <a:srgbClr val="0070C0"/>
            </a:solidFill>
          </a:endParaRPr>
        </a:p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b="1" kern="1200" dirty="0" smtClean="0">
            <a:solidFill>
              <a:srgbClr val="0070C0"/>
            </a:solidFill>
          </a:endParaRPr>
        </a:p>
      </dsp:txBody>
      <dsp:txXfrm>
        <a:off x="1786664" y="2227374"/>
        <a:ext cx="6134215" cy="2024885"/>
      </dsp:txXfrm>
    </dsp:sp>
    <dsp:sp modelId="{1FA2C949-11A4-447E-BEEE-688218FF8D24}">
      <dsp:nvSpPr>
        <dsp:cNvPr id="0" name=""/>
        <dsp:cNvSpPr/>
      </dsp:nvSpPr>
      <dsp:spPr>
        <a:xfrm>
          <a:off x="202488" y="2429862"/>
          <a:ext cx="1584176" cy="161990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4CFDF9-B731-4086-8EBD-8F45D7D28066}">
      <dsp:nvSpPr>
        <dsp:cNvPr id="0" name=""/>
        <dsp:cNvSpPr/>
      </dsp:nvSpPr>
      <dsp:spPr>
        <a:xfrm>
          <a:off x="0" y="0"/>
          <a:ext cx="7920879" cy="2037609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000" kern="1200" dirty="0" smtClean="0">
            <a:solidFill>
              <a:srgbClr val="0070C0"/>
            </a:solidFill>
          </a:endParaRPr>
        </a:p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b="1" kern="1200" dirty="0" err="1" smtClean="0">
              <a:solidFill>
                <a:srgbClr val="0070C0"/>
              </a:solidFill>
            </a:rPr>
            <a:t>поточний</a:t>
          </a:r>
          <a:r>
            <a:rPr lang="ru-RU" sz="3000" b="1" kern="1200" dirty="0" smtClean="0">
              <a:solidFill>
                <a:srgbClr val="0070C0"/>
              </a:solidFill>
            </a:rPr>
            <a:t> ремонт мереж центрального </a:t>
          </a:r>
          <a:r>
            <a:rPr lang="ru-RU" sz="3000" b="1" kern="1200" dirty="0" err="1" smtClean="0">
              <a:solidFill>
                <a:srgbClr val="0070C0"/>
              </a:solidFill>
            </a:rPr>
            <a:t>опалення</a:t>
          </a:r>
          <a:r>
            <a:rPr lang="ru-RU" sz="3000" b="1" kern="1200" dirty="0" smtClean="0">
              <a:solidFill>
                <a:srgbClr val="0070C0"/>
              </a:solidFill>
            </a:rPr>
            <a:t> в 105 </a:t>
          </a:r>
          <a:r>
            <a:rPr lang="ru-RU" sz="3000" b="1" kern="1200" dirty="0" err="1" smtClean="0">
              <a:solidFill>
                <a:srgbClr val="0070C0"/>
              </a:solidFill>
            </a:rPr>
            <a:t>житлових</a:t>
          </a:r>
          <a:r>
            <a:rPr lang="ru-RU" sz="3000" b="1" kern="1200" dirty="0" smtClean="0">
              <a:solidFill>
                <a:srgbClr val="0070C0"/>
              </a:solidFill>
            </a:rPr>
            <a:t> </a:t>
          </a:r>
          <a:r>
            <a:rPr lang="ru-RU" sz="3000" b="1" kern="1200" dirty="0" err="1" smtClean="0">
              <a:solidFill>
                <a:srgbClr val="0070C0"/>
              </a:solidFill>
            </a:rPr>
            <a:t>будинках</a:t>
          </a:r>
          <a:r>
            <a:rPr lang="ru-RU" sz="3000" b="1" kern="1200" dirty="0" smtClean="0">
              <a:solidFill>
                <a:srgbClr val="0070C0"/>
              </a:solidFill>
            </a:rPr>
            <a:t>, </a:t>
          </a:r>
          <a:r>
            <a:rPr lang="ru-RU" sz="3000" b="1" kern="1200" dirty="0" err="1" smtClean="0">
              <a:solidFill>
                <a:srgbClr val="0070C0"/>
              </a:solidFill>
            </a:rPr>
            <a:t>всього</a:t>
          </a:r>
          <a:r>
            <a:rPr lang="ru-RU" sz="3000" b="1" kern="1200" dirty="0" smtClean="0">
              <a:solidFill>
                <a:srgbClr val="0070C0"/>
              </a:solidFill>
            </a:rPr>
            <a:t>                    –508 </a:t>
          </a:r>
          <a:r>
            <a:rPr lang="ru-RU" sz="3000" b="1" kern="1200" dirty="0" err="1" smtClean="0">
              <a:solidFill>
                <a:srgbClr val="0070C0"/>
              </a:solidFill>
            </a:rPr>
            <a:t>м.п</a:t>
          </a:r>
          <a:r>
            <a:rPr lang="ru-RU" sz="3000" b="1" kern="1200" dirty="0" smtClean="0">
              <a:solidFill>
                <a:srgbClr val="0070C0"/>
              </a:solidFill>
            </a:rPr>
            <a:t>.,–100% </a:t>
          </a:r>
          <a:r>
            <a:rPr lang="ru-RU" sz="3000" b="1" kern="1200" dirty="0" err="1" smtClean="0">
              <a:solidFill>
                <a:srgbClr val="0070C0"/>
              </a:solidFill>
            </a:rPr>
            <a:t>від</a:t>
          </a:r>
          <a:r>
            <a:rPr lang="ru-RU" sz="3000" b="1" kern="1200" dirty="0" smtClean="0">
              <a:solidFill>
                <a:srgbClr val="0070C0"/>
              </a:solidFill>
            </a:rPr>
            <a:t> </a:t>
          </a:r>
          <a:r>
            <a:rPr lang="ru-RU" sz="3000" b="1" kern="1200" dirty="0" err="1" smtClean="0">
              <a:solidFill>
                <a:srgbClr val="0070C0"/>
              </a:solidFill>
            </a:rPr>
            <a:t>запланованого</a:t>
          </a:r>
          <a:endParaRPr lang="ru-RU" sz="3000" b="1" kern="1200" dirty="0" smtClean="0">
            <a:solidFill>
              <a:srgbClr val="0070C0"/>
            </a:solidFill>
          </a:endParaRPr>
        </a:p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600" kern="1200" dirty="0" smtClean="0">
            <a:solidFill>
              <a:srgbClr val="0070C0"/>
            </a:solidFill>
          </a:endParaRPr>
        </a:p>
      </dsp:txBody>
      <dsp:txXfrm>
        <a:off x="1787936" y="0"/>
        <a:ext cx="6132943" cy="2037609"/>
      </dsp:txXfrm>
    </dsp:sp>
    <dsp:sp modelId="{FE6C2721-5A4E-460B-88B3-A4F2A3EA254A}">
      <dsp:nvSpPr>
        <dsp:cNvPr id="0" name=""/>
        <dsp:cNvSpPr/>
      </dsp:nvSpPr>
      <dsp:spPr>
        <a:xfrm>
          <a:off x="203760" y="203760"/>
          <a:ext cx="1584176" cy="1630087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B605E8-9576-4E62-8ED6-8B987F170DA9}">
      <dsp:nvSpPr>
        <dsp:cNvPr id="0" name=""/>
        <dsp:cNvSpPr/>
      </dsp:nvSpPr>
      <dsp:spPr>
        <a:xfrm>
          <a:off x="0" y="2241369"/>
          <a:ext cx="7920879" cy="2037609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000" b="1" kern="1200" dirty="0" smtClean="0">
            <a:solidFill>
              <a:srgbClr val="0070C0"/>
            </a:solidFill>
          </a:endParaRPr>
        </a:p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b="1" kern="1200" dirty="0" smtClean="0">
              <a:solidFill>
                <a:srgbClr val="0070C0"/>
              </a:solidFill>
            </a:rPr>
            <a:t>ремонт </a:t>
          </a:r>
          <a:r>
            <a:rPr lang="ru-RU" sz="3000" b="1" kern="1200" dirty="0" err="1" smtClean="0">
              <a:solidFill>
                <a:srgbClr val="0070C0"/>
              </a:solidFill>
            </a:rPr>
            <a:t>оголовків</a:t>
          </a:r>
          <a:r>
            <a:rPr lang="ru-RU" sz="3000" b="1" kern="1200" dirty="0" smtClean="0">
              <a:solidFill>
                <a:srgbClr val="0070C0"/>
              </a:solidFill>
            </a:rPr>
            <a:t> ДВК 17 </a:t>
          </a:r>
          <a:r>
            <a:rPr lang="ru-RU" sz="3000" b="1" kern="1200" dirty="0" err="1" smtClean="0">
              <a:solidFill>
                <a:srgbClr val="0070C0"/>
              </a:solidFill>
            </a:rPr>
            <a:t>житлових</a:t>
          </a:r>
          <a:r>
            <a:rPr lang="ru-RU" sz="3000" b="1" kern="1200" dirty="0" smtClean="0">
              <a:solidFill>
                <a:srgbClr val="0070C0"/>
              </a:solidFill>
            </a:rPr>
            <a:t> </a:t>
          </a:r>
          <a:r>
            <a:rPr lang="ru-RU" sz="3000" b="1" kern="1200" dirty="0" err="1" smtClean="0">
              <a:solidFill>
                <a:srgbClr val="0070C0"/>
              </a:solidFill>
            </a:rPr>
            <a:t>будинків</a:t>
          </a:r>
          <a:r>
            <a:rPr lang="ru-RU" sz="3000" b="1" kern="1200" dirty="0" smtClean="0">
              <a:solidFill>
                <a:srgbClr val="0070C0"/>
              </a:solidFill>
            </a:rPr>
            <a:t>, в </a:t>
          </a:r>
          <a:r>
            <a:rPr lang="ru-RU" sz="3000" b="1" kern="1200" dirty="0" err="1" smtClean="0">
              <a:solidFill>
                <a:srgbClr val="0070C0"/>
              </a:solidFill>
            </a:rPr>
            <a:t>кількості</a:t>
          </a:r>
          <a:r>
            <a:rPr lang="ru-RU" sz="3000" b="1" kern="1200" dirty="0" smtClean="0">
              <a:solidFill>
                <a:srgbClr val="0070C0"/>
              </a:solidFill>
            </a:rPr>
            <a:t> 64 шт.,                                     – 100% </a:t>
          </a:r>
          <a:r>
            <a:rPr lang="ru-RU" sz="3000" b="1" kern="1200" dirty="0" err="1" smtClean="0">
              <a:solidFill>
                <a:srgbClr val="0070C0"/>
              </a:solidFill>
            </a:rPr>
            <a:t>від</a:t>
          </a:r>
          <a:r>
            <a:rPr lang="ru-RU" sz="3000" b="1" kern="1200" dirty="0" smtClean="0">
              <a:solidFill>
                <a:srgbClr val="0070C0"/>
              </a:solidFill>
            </a:rPr>
            <a:t> </a:t>
          </a:r>
          <a:r>
            <a:rPr lang="ru-RU" sz="3000" b="1" kern="1200" dirty="0" err="1" smtClean="0">
              <a:solidFill>
                <a:srgbClr val="0070C0"/>
              </a:solidFill>
            </a:rPr>
            <a:t>запланованого</a:t>
          </a:r>
          <a:endParaRPr lang="ru-RU" sz="3000" b="1" kern="1200" dirty="0" smtClean="0">
            <a:solidFill>
              <a:srgbClr val="0070C0"/>
            </a:solidFill>
          </a:endParaRPr>
        </a:p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 dirty="0" smtClean="0">
            <a:solidFill>
              <a:srgbClr val="0070C0"/>
            </a:solidFill>
          </a:endParaRPr>
        </a:p>
      </dsp:txBody>
      <dsp:txXfrm>
        <a:off x="1787936" y="2241369"/>
        <a:ext cx="6132943" cy="2037609"/>
      </dsp:txXfrm>
    </dsp:sp>
    <dsp:sp modelId="{1FA2C949-11A4-447E-BEEE-688218FF8D24}">
      <dsp:nvSpPr>
        <dsp:cNvPr id="0" name=""/>
        <dsp:cNvSpPr/>
      </dsp:nvSpPr>
      <dsp:spPr>
        <a:xfrm>
          <a:off x="203760" y="2445130"/>
          <a:ext cx="1584176" cy="1630087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0.11911</cdr:x>
      <cdr:y>0.17352</cdr:y>
    </cdr:from>
    <cdr:to>
      <cdr:x>0.57441</cdr:x>
      <cdr:y>0.33331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217916" y="1124516"/>
          <a:ext cx="4655510" cy="1035574"/>
        </a:xfrm>
        <a:prstGeom xmlns:a="http://schemas.openxmlformats.org/drawingml/2006/main" prst="rect">
          <a:avLst/>
        </a:prstGeom>
        <a:ln xmlns:a="http://schemas.openxmlformats.org/drawingml/2006/main">
          <a:noFill/>
        </a:ln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uk-UA" sz="1900" b="1" dirty="0" smtClean="0">
              <a:solidFill>
                <a:srgbClr val="3072C2"/>
              </a:solidFill>
            </a:rPr>
            <a:t>Підприємство надає послугу </a:t>
          </a:r>
        </a:p>
        <a:p xmlns:a="http://schemas.openxmlformats.org/drawingml/2006/main">
          <a:r>
            <a:rPr lang="uk-UA" sz="1900" b="1" dirty="0" smtClean="0">
              <a:solidFill>
                <a:srgbClr val="3072C2"/>
              </a:solidFill>
            </a:rPr>
            <a:t>з управління багатоквартирним будинком по 233 будинкам:</a:t>
          </a:r>
          <a:endParaRPr lang="ru-RU" sz="1900" b="1" dirty="0">
            <a:solidFill>
              <a:srgbClr val="3072C2"/>
            </a:solidFill>
          </a:endParaRPr>
        </a:p>
      </cdr:txBody>
    </cdr:sp>
  </cdr:relSizeAnchor>
  <cdr:relSizeAnchor xmlns:cdr="http://schemas.openxmlformats.org/drawingml/2006/chartDrawing">
    <cdr:from>
      <cdr:x>0.51734</cdr:x>
      <cdr:y>0.18463</cdr:y>
    </cdr:from>
    <cdr:to>
      <cdr:x>0.90141</cdr:x>
      <cdr:y>0.56656</cdr:y>
    </cdr:to>
    <cdr:pic>
      <cdr:nvPicPr>
        <cdr:cNvPr id="4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5289908" y="1196523"/>
          <a:ext cx="3927116" cy="2475191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0.46028</cdr:x>
      <cdr:y>0.60685</cdr:y>
    </cdr:from>
    <cdr:to>
      <cdr:x>0.89775</cdr:x>
      <cdr:y>0.73095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4706390" y="3932827"/>
          <a:ext cx="4473233" cy="8042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0.51408</cdr:x>
      <cdr:y>0.59574</cdr:y>
    </cdr:from>
    <cdr:to>
      <cdr:x>0.90113</cdr:x>
      <cdr:y>0.71984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5256584" y="3860819"/>
          <a:ext cx="3957623" cy="8042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uk-UA" sz="2000" b="1" dirty="0" smtClean="0">
              <a:solidFill>
                <a:srgbClr val="285EA0"/>
              </a:solidFill>
            </a:rPr>
            <a:t>29 будинків обладнані ліфтами. </a:t>
          </a:r>
        </a:p>
        <a:p xmlns:a="http://schemas.openxmlformats.org/drawingml/2006/main">
          <a:r>
            <a:rPr lang="uk-UA" sz="2000" b="1" dirty="0" smtClean="0">
              <a:solidFill>
                <a:srgbClr val="285EA0"/>
              </a:solidFill>
            </a:rPr>
            <a:t>Загальна кількість ліфтів – 82 шт. </a:t>
          </a:r>
          <a:endParaRPr lang="ru-RU" sz="2000" b="1" dirty="0">
            <a:solidFill>
              <a:srgbClr val="285EA0"/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0.02075</cdr:x>
      <cdr:y>0.02917</cdr:y>
    </cdr:from>
    <cdr:to>
      <cdr:x>0.99502</cdr:x>
      <cdr:y>0.21878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71772" y="144016"/>
          <a:ext cx="8064896" cy="93610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uk-UA" sz="2000" b="1" dirty="0" smtClean="0">
              <a:solidFill>
                <a:srgbClr val="3072C2"/>
              </a:solidFill>
            </a:rPr>
            <a:t>В залежності від умов договору на управління багатоквартирним будинком КП </a:t>
          </a:r>
          <a:r>
            <a:rPr lang="en-US" sz="2000" b="1" dirty="0" smtClean="0">
              <a:solidFill>
                <a:srgbClr val="3072C2"/>
              </a:solidFill>
            </a:rPr>
            <a:t>“</a:t>
          </a:r>
          <a:r>
            <a:rPr lang="uk-UA" sz="2000" b="1" dirty="0" smtClean="0">
              <a:solidFill>
                <a:srgbClr val="3072C2"/>
              </a:solidFill>
            </a:rPr>
            <a:t>ЖЕО № 1 МРМК</a:t>
          </a:r>
          <a:r>
            <a:rPr lang="en-US" sz="2000" b="1" dirty="0" smtClean="0">
              <a:solidFill>
                <a:srgbClr val="3072C2"/>
              </a:solidFill>
            </a:rPr>
            <a:t>”</a:t>
          </a:r>
          <a:r>
            <a:rPr lang="uk-UA" sz="2000" b="1" dirty="0" smtClean="0">
              <a:solidFill>
                <a:srgbClr val="3072C2"/>
              </a:solidFill>
            </a:rPr>
            <a:t> можуть надаватись наступні послуги:</a:t>
          </a:r>
          <a:endParaRPr lang="ru-RU" sz="2000" b="1" dirty="0">
            <a:solidFill>
              <a:srgbClr val="3072C2"/>
            </a:solidFill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0.03177</cdr:x>
      <cdr:y>0.60868</cdr:y>
    </cdr:from>
    <cdr:to>
      <cdr:x>0.96933</cdr:x>
      <cdr:y>0.76898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61119" y="3472160"/>
          <a:ext cx="7704856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0.01863</cdr:x>
      <cdr:y>0.63393</cdr:y>
    </cdr:from>
    <cdr:to>
      <cdr:x>0.98248</cdr:x>
      <cdr:y>0.91175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53101" y="3616176"/>
          <a:ext cx="7920923" cy="158481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just"/>
          <a:r>
            <a:rPr lang="uk-UA" sz="1800" dirty="0" smtClean="0">
              <a:solidFill>
                <a:srgbClr val="285EA0"/>
              </a:solidFill>
            </a:rPr>
            <a:t>Підприємство проводить претензійну роботу з боржниками шляхом направлення письмових попереджень про сплату боргу, проведення співбесід з боржниками. За 2019 рік було направлено 5000 попереджень. До суду подано 64 заяви про видачу судового наказу.</a:t>
          </a:r>
          <a:endParaRPr lang="ru-RU" sz="1800" dirty="0">
            <a:solidFill>
              <a:srgbClr val="285EA0"/>
            </a:solidFill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05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29050" y="0"/>
            <a:ext cx="29305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0EF67F-E0E5-452B-9C5A-159BFA54CC11}" type="datetimeFigureOut">
              <a:rPr lang="ru-RU" smtClean="0"/>
              <a:t>01.06.2020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4038"/>
            <a:ext cx="293052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29050" y="9444038"/>
            <a:ext cx="293052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4175B8-A1EE-4B18-B456-2D78F4691A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79106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05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050" y="0"/>
            <a:ext cx="29305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3F4254-542B-42C6-AB99-6A8F9A82C6DB}" type="datetimeFigureOut">
              <a:rPr lang="ru-RU" smtClean="0"/>
              <a:t>01.06.2020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6125"/>
            <a:ext cx="4967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275" y="4722813"/>
            <a:ext cx="5408613" cy="44735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4038"/>
            <a:ext cx="293052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050" y="9444038"/>
            <a:ext cx="293052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29293D-E885-4891-BE25-604AC25A88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1207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29293D-E885-4891-BE25-604AC25A8876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08907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58571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09251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86198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7670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15935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10699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84261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46300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12994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30833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716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86604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60522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54649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24800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464069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85667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849343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315148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52085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719166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73176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290498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579672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17693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315948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537725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464069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856674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849343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315148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520858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71916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3420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731760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579672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17693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315948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537725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464069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856674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849343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315148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52085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01.06.2020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834536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719166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731760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579672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17693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315948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537725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729808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292105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214284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83859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862054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8930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176486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644684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280657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384805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688498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191391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877655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48182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16505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734868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268972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798152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317126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166551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559625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274847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87042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297286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748180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6432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34297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095981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87231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893464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800157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297056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239623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859459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841052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12174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55368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01.06.2020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4397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1814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2696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2696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2696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3056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5816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8434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3.jpeg"/><Relationship Id="rId9" Type="http://schemas.microsoft.com/office/2007/relationships/diagramDrawing" Target="../diagrams/drawing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3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3.jpeg"/><Relationship Id="rId9" Type="http://schemas.microsoft.com/office/2007/relationships/diagramDrawing" Target="../diagrams/drawing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4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image" Target="../media/image3.jpeg"/><Relationship Id="rId9" Type="http://schemas.microsoft.com/office/2007/relationships/diagramDrawing" Target="../diagrams/drawing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13" Type="http://schemas.openxmlformats.org/officeDocument/2006/relationships/diagramColors" Target="../diagrams/colors5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4.xml"/><Relationship Id="rId12" Type="http://schemas.openxmlformats.org/officeDocument/2006/relationships/diagramQuickStyle" Target="../diagrams/quickStyle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4.xml"/><Relationship Id="rId11" Type="http://schemas.openxmlformats.org/officeDocument/2006/relationships/diagramLayout" Target="../diagrams/layout5.xml"/><Relationship Id="rId5" Type="http://schemas.openxmlformats.org/officeDocument/2006/relationships/diagramData" Target="../diagrams/data4.xml"/><Relationship Id="rId10" Type="http://schemas.openxmlformats.org/officeDocument/2006/relationships/diagramData" Target="../diagrams/data5.xml"/><Relationship Id="rId4" Type="http://schemas.openxmlformats.org/officeDocument/2006/relationships/image" Target="../media/image3.jpeg"/><Relationship Id="rId9" Type="http://schemas.microsoft.com/office/2007/relationships/diagramDrawing" Target="../diagrams/drawing4.xml"/><Relationship Id="rId14" Type="http://schemas.microsoft.com/office/2007/relationships/diagramDrawing" Target="../diagrams/drawing5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6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5.xml"/><Relationship Id="rId6" Type="http://schemas.openxmlformats.org/officeDocument/2006/relationships/diagramLayout" Target="../diagrams/layout6.xml"/><Relationship Id="rId5" Type="http://schemas.openxmlformats.org/officeDocument/2006/relationships/diagramData" Target="../diagrams/data6.xml"/><Relationship Id="rId4" Type="http://schemas.openxmlformats.org/officeDocument/2006/relationships/image" Target="../media/image3.jpeg"/><Relationship Id="rId9" Type="http://schemas.microsoft.com/office/2007/relationships/diagramDrawing" Target="../diagrams/drawing6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7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7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7.xml"/><Relationship Id="rId5" Type="http://schemas.openxmlformats.org/officeDocument/2006/relationships/diagramData" Target="../diagrams/data7.xml"/><Relationship Id="rId4" Type="http://schemas.openxmlformats.org/officeDocument/2006/relationships/image" Target="../media/image3.jpeg"/><Relationship Id="rId9" Type="http://schemas.microsoft.com/office/2007/relationships/diagramDrawing" Target="../diagrams/drawing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2.png"/><Relationship Id="rId7" Type="http://schemas.openxmlformats.org/officeDocument/2006/relationships/image" Target="../media/image19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6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7.xml"/><Relationship Id="rId5" Type="http://schemas.openxmlformats.org/officeDocument/2006/relationships/chart" Target="../charts/char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8.xml"/><Relationship Id="rId5" Type="http://schemas.openxmlformats.org/officeDocument/2006/relationships/chart" Target="../charts/char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5" Type="http://schemas.openxmlformats.org/officeDocument/2006/relationships/chart" Target="../charts/chart3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4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5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6.xml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7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2360" y="6417886"/>
            <a:ext cx="1167036" cy="36391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288" y="6417886"/>
            <a:ext cx="1167036" cy="36391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5324" y="6417886"/>
            <a:ext cx="1167036" cy="36391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2290" y="6417886"/>
            <a:ext cx="1167036" cy="36391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9"/>
          <a:stretch/>
        </p:blipFill>
        <p:spPr>
          <a:xfrm>
            <a:off x="1150162" y="6417886"/>
            <a:ext cx="1135544" cy="363914"/>
          </a:xfrm>
          <a:prstGeom prst="rect">
            <a:avLst/>
          </a:prstGeom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56"/>
          <a:stretch/>
        </p:blipFill>
        <p:spPr bwMode="auto">
          <a:xfrm>
            <a:off x="6876257" y="6415459"/>
            <a:ext cx="1131888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4797" y="54006"/>
            <a:ext cx="2097323" cy="955189"/>
          </a:xfrm>
          <a:prstGeom prst="rect">
            <a:avLst/>
          </a:prstGeom>
        </p:spPr>
      </p:pic>
      <p:cxnSp>
        <p:nvCxnSpPr>
          <p:cNvPr id="13" name="Прямая соединительная линия 12"/>
          <p:cNvCxnSpPr/>
          <p:nvPr/>
        </p:nvCxnSpPr>
        <p:spPr>
          <a:xfrm>
            <a:off x="5652120" y="531600"/>
            <a:ext cx="3024336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8676456" y="531600"/>
            <a:ext cx="0" cy="613776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flipH="1">
            <a:off x="8172400" y="6669360"/>
            <a:ext cx="504056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flipH="1">
            <a:off x="458453" y="531601"/>
            <a:ext cx="3096344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467544" y="531601"/>
            <a:ext cx="0" cy="6137759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24" name="Прямая соединительная линия 1023"/>
          <p:cNvCxnSpPr/>
          <p:nvPr/>
        </p:nvCxnSpPr>
        <p:spPr>
          <a:xfrm>
            <a:off x="467544" y="6668691"/>
            <a:ext cx="504056" cy="1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31" name="TextBox 1030"/>
          <p:cNvSpPr txBox="1"/>
          <p:nvPr/>
        </p:nvSpPr>
        <p:spPr>
          <a:xfrm>
            <a:off x="827584" y="2491155"/>
            <a:ext cx="759684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600" b="1" dirty="0" smtClean="0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КОМУНАЛЬНЕ ПІДПРИЄМСТВО </a:t>
            </a:r>
          </a:p>
          <a:p>
            <a:pPr algn="ctr"/>
            <a:r>
              <a:rPr lang="uk-UA" sz="2600" b="1" dirty="0" smtClean="0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«ЖИТЛОВО-ЕКСПЛУАТАЦІЙНА ОРГАНІЗАЦІЯ № 1» </a:t>
            </a:r>
          </a:p>
          <a:p>
            <a:pPr algn="ctr"/>
            <a:r>
              <a:rPr lang="uk-UA" sz="2600" b="1" dirty="0" smtClean="0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МІСЬКОЇ РАДИ МІСТА КРОПИВНИЦЬКОГО»</a:t>
            </a:r>
            <a:endParaRPr lang="ru-RU" sz="2600" b="1" dirty="0">
              <a:solidFill>
                <a:schemeClr val="accent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033" name="TextBox 1032"/>
          <p:cNvSpPr txBox="1"/>
          <p:nvPr/>
        </p:nvSpPr>
        <p:spPr>
          <a:xfrm>
            <a:off x="957943" y="4221088"/>
            <a:ext cx="7200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uk-UA" dirty="0" smtClean="0">
              <a:solidFill>
                <a:schemeClr val="accent1"/>
              </a:solidFill>
              <a:latin typeface="Arial Black" panose="020B0A04020102020204" pitchFamily="34" charset="0"/>
            </a:endParaRPr>
          </a:p>
          <a:p>
            <a:pPr algn="ctr"/>
            <a:endParaRPr lang="uk-UA" dirty="0">
              <a:solidFill>
                <a:schemeClr val="accent1"/>
              </a:solidFill>
              <a:latin typeface="Arial Black" panose="020B0A04020102020204" pitchFamily="34" charset="0"/>
            </a:endParaRPr>
          </a:p>
          <a:p>
            <a:pPr algn="ctr"/>
            <a:r>
              <a:rPr lang="uk-UA" sz="2400" b="1" dirty="0" smtClean="0">
                <a:solidFill>
                  <a:schemeClr val="accent1"/>
                </a:solidFill>
              </a:rPr>
              <a:t>ЗВІТ ПО РОБОТІ ПІДПРИЄМСТВА ЗА 2019 РІК</a:t>
            </a:r>
            <a:endParaRPr lang="ru-RU" sz="2400" b="1" dirty="0">
              <a:solidFill>
                <a:schemeClr val="accent1"/>
              </a:solidFill>
            </a:endParaRPr>
          </a:p>
        </p:txBody>
      </p:sp>
      <p:sp>
        <p:nvSpPr>
          <p:cNvPr id="1034" name="TextBox 1033"/>
          <p:cNvSpPr txBox="1"/>
          <p:nvPr/>
        </p:nvSpPr>
        <p:spPr>
          <a:xfrm>
            <a:off x="987939" y="2984788"/>
            <a:ext cx="70365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979753" y="1009195"/>
            <a:ext cx="7184461" cy="6500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974282" y="1079016"/>
            <a:ext cx="7189932" cy="12950"/>
          </a:xfrm>
          <a:prstGeom prst="line">
            <a:avLst/>
          </a:prstGeom>
          <a:ln w="76200">
            <a:solidFill>
              <a:srgbClr val="FEE4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196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692696"/>
            <a:ext cx="7920880" cy="936104"/>
          </a:xfrm>
          <a:prstGeom prst="rect">
            <a:avLst/>
          </a:prstGeom>
          <a:solidFill>
            <a:schemeClr val="accent1"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2360" y="6417886"/>
            <a:ext cx="1167036" cy="36391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288" y="6417886"/>
            <a:ext cx="1167036" cy="36391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5324" y="6417886"/>
            <a:ext cx="1167036" cy="36391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2290" y="6417886"/>
            <a:ext cx="1167036" cy="36391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9"/>
          <a:stretch/>
        </p:blipFill>
        <p:spPr>
          <a:xfrm>
            <a:off x="1150162" y="6417886"/>
            <a:ext cx="1135544" cy="363914"/>
          </a:xfrm>
          <a:prstGeom prst="rect">
            <a:avLst/>
          </a:prstGeom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56"/>
          <a:stretch/>
        </p:blipFill>
        <p:spPr bwMode="auto">
          <a:xfrm>
            <a:off x="6876257" y="6415459"/>
            <a:ext cx="1131888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4797" y="54006"/>
            <a:ext cx="2097323" cy="955189"/>
          </a:xfrm>
          <a:prstGeom prst="rect">
            <a:avLst/>
          </a:prstGeom>
        </p:spPr>
      </p:pic>
      <p:cxnSp>
        <p:nvCxnSpPr>
          <p:cNvPr id="13" name="Прямая соединительная линия 12"/>
          <p:cNvCxnSpPr/>
          <p:nvPr/>
        </p:nvCxnSpPr>
        <p:spPr>
          <a:xfrm>
            <a:off x="5652120" y="531600"/>
            <a:ext cx="3024336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8676456" y="531600"/>
            <a:ext cx="0" cy="613776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flipH="1">
            <a:off x="8172400" y="6669360"/>
            <a:ext cx="504056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flipH="1">
            <a:off x="458453" y="531601"/>
            <a:ext cx="3096344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467544" y="531601"/>
            <a:ext cx="0" cy="6137759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24" name="Прямая соединительная линия 1023"/>
          <p:cNvCxnSpPr/>
          <p:nvPr/>
        </p:nvCxnSpPr>
        <p:spPr>
          <a:xfrm>
            <a:off x="467544" y="6668691"/>
            <a:ext cx="504056" cy="1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34" name="TextBox 1033"/>
          <p:cNvSpPr txBox="1"/>
          <p:nvPr/>
        </p:nvSpPr>
        <p:spPr>
          <a:xfrm>
            <a:off x="987939" y="2984788"/>
            <a:ext cx="70365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32916" y="1009195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u="sng" dirty="0" smtClean="0">
                <a:solidFill>
                  <a:srgbClr val="FEE422"/>
                </a:solidFill>
              </a:rPr>
              <a:t>Поточний ремонт</a:t>
            </a:r>
          </a:p>
          <a:p>
            <a:pPr algn="ctr"/>
            <a:r>
              <a:rPr lang="uk-UA" sz="1200" b="1" dirty="0" smtClean="0">
                <a:solidFill>
                  <a:srgbClr val="FEE422"/>
                </a:solidFill>
              </a:rPr>
              <a:t>ПРОТЯГОМ 2019 РОКУ ПРОВЕДЕНО:</a:t>
            </a:r>
            <a:endParaRPr lang="ru-RU" sz="1200" b="1" dirty="0">
              <a:solidFill>
                <a:srgbClr val="FEE422"/>
              </a:solidFill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835244624"/>
              </p:ext>
            </p:extLst>
          </p:nvPr>
        </p:nvGraphicFramePr>
        <p:xfrm>
          <a:off x="611560" y="1844824"/>
          <a:ext cx="792088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892108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692696"/>
            <a:ext cx="7920880" cy="936104"/>
          </a:xfrm>
          <a:prstGeom prst="rect">
            <a:avLst/>
          </a:prstGeom>
          <a:solidFill>
            <a:schemeClr val="accent1"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2360" y="6417886"/>
            <a:ext cx="1167036" cy="36391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288" y="6417886"/>
            <a:ext cx="1167036" cy="36391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5324" y="6417886"/>
            <a:ext cx="1167036" cy="36391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2290" y="6417886"/>
            <a:ext cx="1167036" cy="36391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9"/>
          <a:stretch/>
        </p:blipFill>
        <p:spPr>
          <a:xfrm>
            <a:off x="1150162" y="6417886"/>
            <a:ext cx="1135544" cy="363914"/>
          </a:xfrm>
          <a:prstGeom prst="rect">
            <a:avLst/>
          </a:prstGeom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56"/>
          <a:stretch/>
        </p:blipFill>
        <p:spPr bwMode="auto">
          <a:xfrm>
            <a:off x="6876257" y="6415459"/>
            <a:ext cx="1131888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4797" y="54006"/>
            <a:ext cx="2097323" cy="955189"/>
          </a:xfrm>
          <a:prstGeom prst="rect">
            <a:avLst/>
          </a:prstGeom>
        </p:spPr>
      </p:pic>
      <p:cxnSp>
        <p:nvCxnSpPr>
          <p:cNvPr id="13" name="Прямая соединительная линия 12"/>
          <p:cNvCxnSpPr/>
          <p:nvPr/>
        </p:nvCxnSpPr>
        <p:spPr>
          <a:xfrm>
            <a:off x="5652120" y="531600"/>
            <a:ext cx="3024336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8676456" y="531600"/>
            <a:ext cx="0" cy="613776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flipH="1">
            <a:off x="8172400" y="6669360"/>
            <a:ext cx="504056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flipH="1">
            <a:off x="458453" y="531601"/>
            <a:ext cx="3096344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467544" y="531601"/>
            <a:ext cx="0" cy="6137759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24" name="Прямая соединительная линия 1023"/>
          <p:cNvCxnSpPr/>
          <p:nvPr/>
        </p:nvCxnSpPr>
        <p:spPr>
          <a:xfrm>
            <a:off x="467544" y="6668691"/>
            <a:ext cx="504056" cy="1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34" name="TextBox 1033"/>
          <p:cNvSpPr txBox="1"/>
          <p:nvPr/>
        </p:nvSpPr>
        <p:spPr>
          <a:xfrm>
            <a:off x="987939" y="2984788"/>
            <a:ext cx="70365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32916" y="1009195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u="sng" dirty="0" smtClean="0">
                <a:solidFill>
                  <a:srgbClr val="FEE422"/>
                </a:solidFill>
              </a:rPr>
              <a:t>Поточний ремонт</a:t>
            </a:r>
          </a:p>
          <a:p>
            <a:pPr algn="ctr"/>
            <a:r>
              <a:rPr lang="uk-UA" sz="1200" b="1" dirty="0" smtClean="0">
                <a:solidFill>
                  <a:srgbClr val="FEE422"/>
                </a:solidFill>
              </a:rPr>
              <a:t>ПРОТЯГОМ 2019 РОКУ ПРОВЕДЕНО:</a:t>
            </a:r>
            <a:endParaRPr lang="ru-RU" sz="1200" b="1" dirty="0">
              <a:solidFill>
                <a:srgbClr val="FEE422"/>
              </a:solidFill>
            </a:endParaRPr>
          </a:p>
        </p:txBody>
      </p:sp>
      <p:graphicFrame>
        <p:nvGraphicFramePr>
          <p:cNvPr id="18" name="Схема 17"/>
          <p:cNvGraphicFramePr/>
          <p:nvPr>
            <p:extLst>
              <p:ext uri="{D42A27DB-BD31-4B8C-83A1-F6EECF244321}">
                <p14:modId xmlns:p14="http://schemas.microsoft.com/office/powerpoint/2010/main" val="2530780266"/>
              </p:ext>
            </p:extLst>
          </p:nvPr>
        </p:nvGraphicFramePr>
        <p:xfrm>
          <a:off x="611560" y="1844824"/>
          <a:ext cx="792088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946111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692696"/>
            <a:ext cx="7920880" cy="936104"/>
          </a:xfrm>
          <a:prstGeom prst="rect">
            <a:avLst/>
          </a:prstGeom>
          <a:solidFill>
            <a:schemeClr val="accent1"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2360" y="6417886"/>
            <a:ext cx="1167036" cy="36391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288" y="6417886"/>
            <a:ext cx="1167036" cy="36391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5324" y="6417886"/>
            <a:ext cx="1167036" cy="36391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2290" y="6417886"/>
            <a:ext cx="1167036" cy="36391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9"/>
          <a:stretch/>
        </p:blipFill>
        <p:spPr>
          <a:xfrm>
            <a:off x="1150162" y="6417886"/>
            <a:ext cx="1135544" cy="363914"/>
          </a:xfrm>
          <a:prstGeom prst="rect">
            <a:avLst/>
          </a:prstGeom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56"/>
          <a:stretch/>
        </p:blipFill>
        <p:spPr bwMode="auto">
          <a:xfrm>
            <a:off x="6876257" y="6415459"/>
            <a:ext cx="1131888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4797" y="54006"/>
            <a:ext cx="2097323" cy="955189"/>
          </a:xfrm>
          <a:prstGeom prst="rect">
            <a:avLst/>
          </a:prstGeom>
        </p:spPr>
      </p:pic>
      <p:cxnSp>
        <p:nvCxnSpPr>
          <p:cNvPr id="13" name="Прямая соединительная линия 12"/>
          <p:cNvCxnSpPr/>
          <p:nvPr/>
        </p:nvCxnSpPr>
        <p:spPr>
          <a:xfrm>
            <a:off x="5652120" y="531600"/>
            <a:ext cx="3024336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8676456" y="531600"/>
            <a:ext cx="0" cy="613776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flipH="1">
            <a:off x="8172400" y="6669360"/>
            <a:ext cx="504056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flipH="1">
            <a:off x="458453" y="531601"/>
            <a:ext cx="3096344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467544" y="531601"/>
            <a:ext cx="0" cy="6137759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24" name="Прямая соединительная линия 1023"/>
          <p:cNvCxnSpPr/>
          <p:nvPr/>
        </p:nvCxnSpPr>
        <p:spPr>
          <a:xfrm>
            <a:off x="467544" y="6668691"/>
            <a:ext cx="504056" cy="1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34" name="TextBox 1033"/>
          <p:cNvSpPr txBox="1"/>
          <p:nvPr/>
        </p:nvSpPr>
        <p:spPr>
          <a:xfrm>
            <a:off x="987939" y="2984788"/>
            <a:ext cx="70365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32916" y="1009195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u="sng" dirty="0" smtClean="0">
                <a:solidFill>
                  <a:srgbClr val="FEE422"/>
                </a:solidFill>
              </a:rPr>
              <a:t>Поточний ремонт</a:t>
            </a:r>
          </a:p>
          <a:p>
            <a:pPr algn="ctr"/>
            <a:r>
              <a:rPr lang="uk-UA" sz="1200" b="1" dirty="0" smtClean="0">
                <a:solidFill>
                  <a:srgbClr val="FEE422"/>
                </a:solidFill>
              </a:rPr>
              <a:t>ПРОТЯГОМ 2019 РОКУ ПРОВЕДЕНО:</a:t>
            </a:r>
            <a:endParaRPr lang="ru-RU" sz="1200" b="1" dirty="0">
              <a:solidFill>
                <a:srgbClr val="FEE422"/>
              </a:solidFill>
            </a:endParaRPr>
          </a:p>
        </p:txBody>
      </p:sp>
      <p:graphicFrame>
        <p:nvGraphicFramePr>
          <p:cNvPr id="18" name="Схема 17"/>
          <p:cNvGraphicFramePr/>
          <p:nvPr>
            <p:extLst>
              <p:ext uri="{D42A27DB-BD31-4B8C-83A1-F6EECF244321}">
                <p14:modId xmlns:p14="http://schemas.microsoft.com/office/powerpoint/2010/main" val="1658012424"/>
              </p:ext>
            </p:extLst>
          </p:nvPr>
        </p:nvGraphicFramePr>
        <p:xfrm>
          <a:off x="611560" y="1844824"/>
          <a:ext cx="792088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946111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692696"/>
            <a:ext cx="7920880" cy="936104"/>
          </a:xfrm>
          <a:prstGeom prst="rect">
            <a:avLst/>
          </a:prstGeom>
          <a:solidFill>
            <a:schemeClr val="accent1"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2360" y="6417886"/>
            <a:ext cx="1167036" cy="36391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288" y="6417886"/>
            <a:ext cx="1167036" cy="36391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5324" y="6417886"/>
            <a:ext cx="1167036" cy="36391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2290" y="6417886"/>
            <a:ext cx="1167036" cy="36391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9"/>
          <a:stretch/>
        </p:blipFill>
        <p:spPr>
          <a:xfrm>
            <a:off x="1150162" y="6417886"/>
            <a:ext cx="1135544" cy="363914"/>
          </a:xfrm>
          <a:prstGeom prst="rect">
            <a:avLst/>
          </a:prstGeom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56"/>
          <a:stretch/>
        </p:blipFill>
        <p:spPr bwMode="auto">
          <a:xfrm>
            <a:off x="6876257" y="6415459"/>
            <a:ext cx="1131888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4797" y="54006"/>
            <a:ext cx="2097323" cy="955189"/>
          </a:xfrm>
          <a:prstGeom prst="rect">
            <a:avLst/>
          </a:prstGeom>
        </p:spPr>
      </p:pic>
      <p:cxnSp>
        <p:nvCxnSpPr>
          <p:cNvPr id="13" name="Прямая соединительная линия 12"/>
          <p:cNvCxnSpPr/>
          <p:nvPr/>
        </p:nvCxnSpPr>
        <p:spPr>
          <a:xfrm>
            <a:off x="5652120" y="531600"/>
            <a:ext cx="3024336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8676456" y="531600"/>
            <a:ext cx="0" cy="613776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flipH="1">
            <a:off x="8172400" y="6669360"/>
            <a:ext cx="504056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flipH="1">
            <a:off x="458453" y="531601"/>
            <a:ext cx="3096344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467544" y="531601"/>
            <a:ext cx="0" cy="6137759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24" name="Прямая соединительная линия 1023"/>
          <p:cNvCxnSpPr/>
          <p:nvPr/>
        </p:nvCxnSpPr>
        <p:spPr>
          <a:xfrm>
            <a:off x="467544" y="6668691"/>
            <a:ext cx="504056" cy="1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34" name="TextBox 1033"/>
          <p:cNvSpPr txBox="1"/>
          <p:nvPr/>
        </p:nvSpPr>
        <p:spPr>
          <a:xfrm>
            <a:off x="987939" y="2984788"/>
            <a:ext cx="70365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32916" y="1009195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u="sng" dirty="0" smtClean="0">
                <a:solidFill>
                  <a:srgbClr val="FEE422"/>
                </a:solidFill>
              </a:rPr>
              <a:t>Поточний ремонт</a:t>
            </a:r>
          </a:p>
          <a:p>
            <a:pPr algn="ctr"/>
            <a:r>
              <a:rPr lang="uk-UA" sz="1200" b="1" dirty="0" smtClean="0">
                <a:solidFill>
                  <a:srgbClr val="FEE422"/>
                </a:solidFill>
              </a:rPr>
              <a:t>ПРОТЯГОМ 2019 РОКУ ПРОВЕДЕНО:</a:t>
            </a:r>
            <a:endParaRPr lang="ru-RU" sz="1200" b="1" dirty="0">
              <a:solidFill>
                <a:srgbClr val="FEE422"/>
              </a:solidFill>
            </a:endParaRPr>
          </a:p>
        </p:txBody>
      </p:sp>
      <p:graphicFrame>
        <p:nvGraphicFramePr>
          <p:cNvPr id="18" name="Схема 17"/>
          <p:cNvGraphicFramePr/>
          <p:nvPr>
            <p:extLst>
              <p:ext uri="{D42A27DB-BD31-4B8C-83A1-F6EECF244321}">
                <p14:modId xmlns:p14="http://schemas.microsoft.com/office/powerpoint/2010/main" val="2573320736"/>
              </p:ext>
            </p:extLst>
          </p:nvPr>
        </p:nvGraphicFramePr>
        <p:xfrm>
          <a:off x="611560" y="1844824"/>
          <a:ext cx="7920880" cy="2016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20" name="Схема 19"/>
          <p:cNvGraphicFramePr/>
          <p:nvPr>
            <p:extLst>
              <p:ext uri="{D42A27DB-BD31-4B8C-83A1-F6EECF244321}">
                <p14:modId xmlns:p14="http://schemas.microsoft.com/office/powerpoint/2010/main" val="202166240"/>
              </p:ext>
            </p:extLst>
          </p:nvPr>
        </p:nvGraphicFramePr>
        <p:xfrm>
          <a:off x="545092" y="4077072"/>
          <a:ext cx="7920880" cy="2232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</p:spTree>
    <p:extLst>
      <p:ext uri="{BB962C8B-B14F-4D97-AF65-F5344CB8AC3E}">
        <p14:creationId xmlns:p14="http://schemas.microsoft.com/office/powerpoint/2010/main" val="1078121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692696"/>
            <a:ext cx="7920880" cy="936104"/>
          </a:xfrm>
          <a:prstGeom prst="rect">
            <a:avLst/>
          </a:prstGeom>
          <a:solidFill>
            <a:schemeClr val="accent1"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2360" y="6417886"/>
            <a:ext cx="1167036" cy="36391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288" y="6417886"/>
            <a:ext cx="1167036" cy="36391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5324" y="6417886"/>
            <a:ext cx="1167036" cy="36391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2290" y="6417886"/>
            <a:ext cx="1167036" cy="36391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9"/>
          <a:stretch/>
        </p:blipFill>
        <p:spPr>
          <a:xfrm>
            <a:off x="1150162" y="6417886"/>
            <a:ext cx="1135544" cy="363914"/>
          </a:xfrm>
          <a:prstGeom prst="rect">
            <a:avLst/>
          </a:prstGeom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56"/>
          <a:stretch/>
        </p:blipFill>
        <p:spPr bwMode="auto">
          <a:xfrm>
            <a:off x="6876257" y="6415459"/>
            <a:ext cx="1131888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4797" y="54006"/>
            <a:ext cx="2097323" cy="955189"/>
          </a:xfrm>
          <a:prstGeom prst="rect">
            <a:avLst/>
          </a:prstGeom>
        </p:spPr>
      </p:pic>
      <p:cxnSp>
        <p:nvCxnSpPr>
          <p:cNvPr id="13" name="Прямая соединительная линия 12"/>
          <p:cNvCxnSpPr/>
          <p:nvPr/>
        </p:nvCxnSpPr>
        <p:spPr>
          <a:xfrm>
            <a:off x="5652120" y="531600"/>
            <a:ext cx="3024336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8676456" y="531600"/>
            <a:ext cx="0" cy="613776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flipH="1">
            <a:off x="8172400" y="6669360"/>
            <a:ext cx="504056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flipH="1">
            <a:off x="458453" y="531601"/>
            <a:ext cx="3096344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467544" y="531601"/>
            <a:ext cx="0" cy="6137759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24" name="Прямая соединительная линия 1023"/>
          <p:cNvCxnSpPr/>
          <p:nvPr/>
        </p:nvCxnSpPr>
        <p:spPr>
          <a:xfrm>
            <a:off x="467544" y="6668691"/>
            <a:ext cx="504056" cy="1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34" name="TextBox 1033"/>
          <p:cNvSpPr txBox="1"/>
          <p:nvPr/>
        </p:nvSpPr>
        <p:spPr>
          <a:xfrm>
            <a:off x="987939" y="2984788"/>
            <a:ext cx="70365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32916" y="1009195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u="sng" dirty="0" smtClean="0">
                <a:solidFill>
                  <a:srgbClr val="FEE422"/>
                </a:solidFill>
              </a:rPr>
              <a:t>Поточний ремонт</a:t>
            </a:r>
          </a:p>
          <a:p>
            <a:pPr algn="ctr"/>
            <a:r>
              <a:rPr lang="uk-UA" sz="1200" b="1" dirty="0" smtClean="0">
                <a:solidFill>
                  <a:srgbClr val="FEE422"/>
                </a:solidFill>
              </a:rPr>
              <a:t>ПРОТЯГОМ 2019 РОКУ ПРОВЕДЕНО:</a:t>
            </a:r>
            <a:endParaRPr lang="ru-RU" sz="1200" b="1" dirty="0">
              <a:solidFill>
                <a:srgbClr val="FEE422"/>
              </a:solidFill>
            </a:endParaRPr>
          </a:p>
        </p:txBody>
      </p:sp>
      <p:graphicFrame>
        <p:nvGraphicFramePr>
          <p:cNvPr id="18" name="Схема 17"/>
          <p:cNvGraphicFramePr/>
          <p:nvPr>
            <p:extLst>
              <p:ext uri="{D42A27DB-BD31-4B8C-83A1-F6EECF244321}">
                <p14:modId xmlns:p14="http://schemas.microsoft.com/office/powerpoint/2010/main" val="4039236195"/>
              </p:ext>
            </p:extLst>
          </p:nvPr>
        </p:nvGraphicFramePr>
        <p:xfrm>
          <a:off x="611560" y="1655526"/>
          <a:ext cx="7920880" cy="42532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946111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692696"/>
            <a:ext cx="7920880" cy="936104"/>
          </a:xfrm>
          <a:prstGeom prst="rect">
            <a:avLst/>
          </a:prstGeom>
          <a:solidFill>
            <a:schemeClr val="accent1"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2360" y="6417886"/>
            <a:ext cx="1167036" cy="36391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288" y="6417886"/>
            <a:ext cx="1167036" cy="36391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5324" y="6417886"/>
            <a:ext cx="1167036" cy="36391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2290" y="6417886"/>
            <a:ext cx="1167036" cy="36391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9"/>
          <a:stretch/>
        </p:blipFill>
        <p:spPr>
          <a:xfrm>
            <a:off x="1150162" y="6417886"/>
            <a:ext cx="1135544" cy="363914"/>
          </a:xfrm>
          <a:prstGeom prst="rect">
            <a:avLst/>
          </a:prstGeom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56"/>
          <a:stretch/>
        </p:blipFill>
        <p:spPr bwMode="auto">
          <a:xfrm>
            <a:off x="6876257" y="6415459"/>
            <a:ext cx="1131888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4797" y="54006"/>
            <a:ext cx="2097323" cy="955189"/>
          </a:xfrm>
          <a:prstGeom prst="rect">
            <a:avLst/>
          </a:prstGeom>
        </p:spPr>
      </p:pic>
      <p:cxnSp>
        <p:nvCxnSpPr>
          <p:cNvPr id="13" name="Прямая соединительная линия 12"/>
          <p:cNvCxnSpPr/>
          <p:nvPr/>
        </p:nvCxnSpPr>
        <p:spPr>
          <a:xfrm>
            <a:off x="5652120" y="531600"/>
            <a:ext cx="3024336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8676456" y="531600"/>
            <a:ext cx="0" cy="613776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flipH="1">
            <a:off x="8172400" y="6669360"/>
            <a:ext cx="504056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flipH="1">
            <a:off x="458453" y="531601"/>
            <a:ext cx="3096344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467544" y="531601"/>
            <a:ext cx="0" cy="6137759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24" name="Прямая соединительная линия 1023"/>
          <p:cNvCxnSpPr/>
          <p:nvPr/>
        </p:nvCxnSpPr>
        <p:spPr>
          <a:xfrm>
            <a:off x="467544" y="6668691"/>
            <a:ext cx="504056" cy="1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34" name="TextBox 1033"/>
          <p:cNvSpPr txBox="1"/>
          <p:nvPr/>
        </p:nvSpPr>
        <p:spPr>
          <a:xfrm>
            <a:off x="987939" y="2984788"/>
            <a:ext cx="70365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32916" y="1009195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u="sng" dirty="0" smtClean="0">
                <a:solidFill>
                  <a:srgbClr val="FEE422"/>
                </a:solidFill>
              </a:rPr>
              <a:t>Поточний ремонт</a:t>
            </a:r>
          </a:p>
          <a:p>
            <a:pPr algn="ctr"/>
            <a:r>
              <a:rPr lang="uk-UA" sz="1200" b="1" dirty="0" smtClean="0">
                <a:solidFill>
                  <a:srgbClr val="FEE422"/>
                </a:solidFill>
              </a:rPr>
              <a:t>ПРОТЯГОМ 2019 РОКУ ПРОВЕДЕНО:</a:t>
            </a:r>
            <a:endParaRPr lang="ru-RU" sz="1200" b="1" dirty="0">
              <a:solidFill>
                <a:srgbClr val="FEE422"/>
              </a:solidFill>
            </a:endParaRPr>
          </a:p>
        </p:txBody>
      </p:sp>
      <p:graphicFrame>
        <p:nvGraphicFramePr>
          <p:cNvPr id="18" name="Схема 17"/>
          <p:cNvGraphicFramePr/>
          <p:nvPr>
            <p:extLst>
              <p:ext uri="{D42A27DB-BD31-4B8C-83A1-F6EECF244321}">
                <p14:modId xmlns:p14="http://schemas.microsoft.com/office/powerpoint/2010/main" val="2530880452"/>
              </p:ext>
            </p:extLst>
          </p:nvPr>
        </p:nvGraphicFramePr>
        <p:xfrm>
          <a:off x="545771" y="1772816"/>
          <a:ext cx="7920880" cy="42800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954310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692696"/>
            <a:ext cx="7920880" cy="936104"/>
          </a:xfrm>
          <a:prstGeom prst="rect">
            <a:avLst/>
          </a:prstGeom>
          <a:solidFill>
            <a:schemeClr val="accent1"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2360" y="6417886"/>
            <a:ext cx="1167036" cy="36391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288" y="6417886"/>
            <a:ext cx="1167036" cy="36391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5324" y="6417886"/>
            <a:ext cx="1167036" cy="36391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2290" y="6417886"/>
            <a:ext cx="1167036" cy="36391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9"/>
          <a:stretch/>
        </p:blipFill>
        <p:spPr>
          <a:xfrm>
            <a:off x="1150162" y="6417886"/>
            <a:ext cx="1135544" cy="363914"/>
          </a:xfrm>
          <a:prstGeom prst="rect">
            <a:avLst/>
          </a:prstGeom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56"/>
          <a:stretch/>
        </p:blipFill>
        <p:spPr bwMode="auto">
          <a:xfrm>
            <a:off x="6876257" y="6415459"/>
            <a:ext cx="1131888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4797" y="54006"/>
            <a:ext cx="2097323" cy="955189"/>
          </a:xfrm>
          <a:prstGeom prst="rect">
            <a:avLst/>
          </a:prstGeom>
        </p:spPr>
      </p:pic>
      <p:cxnSp>
        <p:nvCxnSpPr>
          <p:cNvPr id="13" name="Прямая соединительная линия 12"/>
          <p:cNvCxnSpPr/>
          <p:nvPr/>
        </p:nvCxnSpPr>
        <p:spPr>
          <a:xfrm>
            <a:off x="5652120" y="531600"/>
            <a:ext cx="3024336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8676456" y="531600"/>
            <a:ext cx="0" cy="613776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flipH="1">
            <a:off x="8172400" y="6669360"/>
            <a:ext cx="504056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flipH="1">
            <a:off x="458453" y="531601"/>
            <a:ext cx="3096344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467544" y="531601"/>
            <a:ext cx="0" cy="6137759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24" name="Прямая соединительная линия 1023"/>
          <p:cNvCxnSpPr/>
          <p:nvPr/>
        </p:nvCxnSpPr>
        <p:spPr>
          <a:xfrm>
            <a:off x="467544" y="6668691"/>
            <a:ext cx="504056" cy="1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34" name="TextBox 1033"/>
          <p:cNvSpPr txBox="1"/>
          <p:nvPr/>
        </p:nvSpPr>
        <p:spPr>
          <a:xfrm>
            <a:off x="987939" y="2984788"/>
            <a:ext cx="70365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293096"/>
            <a:ext cx="2186139" cy="201908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2583" y="4293095"/>
            <a:ext cx="2743730" cy="201908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8352" y="4293096"/>
            <a:ext cx="2824088" cy="201908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83" b="10476"/>
          <a:stretch/>
        </p:blipFill>
        <p:spPr>
          <a:xfrm>
            <a:off x="650107" y="1940672"/>
            <a:ext cx="2242476" cy="20882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2" name="TextBox 11"/>
          <p:cNvSpPr txBox="1"/>
          <p:nvPr/>
        </p:nvSpPr>
        <p:spPr>
          <a:xfrm>
            <a:off x="2892583" y="1909773"/>
            <a:ext cx="5783873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uk-UA" sz="2400" b="1" dirty="0" smtClean="0">
                <a:solidFill>
                  <a:srgbClr val="285EA0"/>
                </a:solidFill>
              </a:rPr>
              <a:t>Постійно проводиться прибирання прибудинкових територій.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uk-UA" sz="2400" b="1" dirty="0" smtClean="0">
                <a:solidFill>
                  <a:srgbClr val="285EA0"/>
                </a:solidFill>
              </a:rPr>
              <a:t>Для вивезення листя, великогабаритного сміття залучається трактор                    Аварійно-диспетчерської служби.</a:t>
            </a:r>
            <a:endParaRPr lang="ru-RU" sz="2400" b="1" dirty="0">
              <a:solidFill>
                <a:srgbClr val="285EA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006625" y="1009195"/>
            <a:ext cx="5435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dirty="0" smtClean="0">
                <a:solidFill>
                  <a:srgbClr val="FEE422"/>
                </a:solidFill>
              </a:rPr>
              <a:t>Прибирання прибудинкових територій</a:t>
            </a:r>
            <a:endParaRPr lang="ru-RU" sz="2400" dirty="0">
              <a:solidFill>
                <a:srgbClr val="FEE42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9739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692696"/>
            <a:ext cx="7920880" cy="936104"/>
          </a:xfrm>
          <a:prstGeom prst="rect">
            <a:avLst/>
          </a:prstGeom>
          <a:solidFill>
            <a:schemeClr val="accent1">
              <a:alpha val="85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2360" y="6417886"/>
            <a:ext cx="1167036" cy="36391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288" y="6417886"/>
            <a:ext cx="1167036" cy="36391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5324" y="6417886"/>
            <a:ext cx="1167036" cy="36391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2290" y="6417886"/>
            <a:ext cx="1167036" cy="36391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9"/>
          <a:stretch/>
        </p:blipFill>
        <p:spPr>
          <a:xfrm>
            <a:off x="1150162" y="6417886"/>
            <a:ext cx="1135544" cy="363914"/>
          </a:xfrm>
          <a:prstGeom prst="rect">
            <a:avLst/>
          </a:prstGeom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56"/>
          <a:stretch/>
        </p:blipFill>
        <p:spPr bwMode="auto">
          <a:xfrm>
            <a:off x="6876257" y="6415459"/>
            <a:ext cx="1131888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4797" y="54006"/>
            <a:ext cx="2097323" cy="955189"/>
          </a:xfrm>
          <a:prstGeom prst="rect">
            <a:avLst/>
          </a:prstGeom>
        </p:spPr>
      </p:pic>
      <p:cxnSp>
        <p:nvCxnSpPr>
          <p:cNvPr id="13" name="Прямая соединительная линия 12"/>
          <p:cNvCxnSpPr/>
          <p:nvPr/>
        </p:nvCxnSpPr>
        <p:spPr>
          <a:xfrm>
            <a:off x="5652120" y="531600"/>
            <a:ext cx="3024336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8676456" y="531600"/>
            <a:ext cx="0" cy="613776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flipH="1">
            <a:off x="8172400" y="6669360"/>
            <a:ext cx="504056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flipH="1">
            <a:off x="458453" y="531601"/>
            <a:ext cx="3096344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467544" y="531601"/>
            <a:ext cx="0" cy="6137759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24" name="Прямая соединительная линия 1023"/>
          <p:cNvCxnSpPr/>
          <p:nvPr/>
        </p:nvCxnSpPr>
        <p:spPr>
          <a:xfrm>
            <a:off x="467544" y="6668691"/>
            <a:ext cx="504056" cy="1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34" name="TextBox 1033"/>
          <p:cNvSpPr txBox="1"/>
          <p:nvPr/>
        </p:nvSpPr>
        <p:spPr>
          <a:xfrm>
            <a:off x="987939" y="2984788"/>
            <a:ext cx="70365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06902" y="2984788"/>
            <a:ext cx="759684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6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ДЯКУЮ ЗА УВАГУ</a:t>
            </a:r>
            <a:endParaRPr lang="ru-RU" sz="6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611560" y="1844824"/>
            <a:ext cx="7920880" cy="0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611560" y="1916832"/>
            <a:ext cx="7920880" cy="0"/>
          </a:xfrm>
          <a:prstGeom prst="line">
            <a:avLst/>
          </a:prstGeom>
          <a:ln w="76200">
            <a:solidFill>
              <a:srgbClr val="FEE4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401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692696"/>
            <a:ext cx="7920880" cy="936104"/>
          </a:xfrm>
          <a:prstGeom prst="rect">
            <a:avLst/>
          </a:prstGeom>
          <a:solidFill>
            <a:schemeClr val="accent1"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2360" y="6417886"/>
            <a:ext cx="1167036" cy="36391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288" y="6417886"/>
            <a:ext cx="1167036" cy="36391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5324" y="6417886"/>
            <a:ext cx="1167036" cy="36391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2290" y="6417886"/>
            <a:ext cx="1167036" cy="36391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9"/>
          <a:stretch/>
        </p:blipFill>
        <p:spPr>
          <a:xfrm>
            <a:off x="1150162" y="6417886"/>
            <a:ext cx="1135544" cy="363914"/>
          </a:xfrm>
          <a:prstGeom prst="rect">
            <a:avLst/>
          </a:prstGeom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56"/>
          <a:stretch/>
        </p:blipFill>
        <p:spPr bwMode="auto">
          <a:xfrm>
            <a:off x="6876257" y="6415459"/>
            <a:ext cx="1131888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4797" y="54006"/>
            <a:ext cx="2097323" cy="955189"/>
          </a:xfrm>
          <a:prstGeom prst="rect">
            <a:avLst/>
          </a:prstGeom>
        </p:spPr>
      </p:pic>
      <p:cxnSp>
        <p:nvCxnSpPr>
          <p:cNvPr id="13" name="Прямая соединительная линия 12"/>
          <p:cNvCxnSpPr/>
          <p:nvPr/>
        </p:nvCxnSpPr>
        <p:spPr>
          <a:xfrm>
            <a:off x="5652120" y="531600"/>
            <a:ext cx="3024336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8676456" y="531600"/>
            <a:ext cx="0" cy="613776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flipH="1">
            <a:off x="8172400" y="6669360"/>
            <a:ext cx="504056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flipH="1">
            <a:off x="458453" y="531601"/>
            <a:ext cx="3096344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467544" y="531601"/>
            <a:ext cx="0" cy="6137759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24" name="Прямая соединительная линия 1023"/>
          <p:cNvCxnSpPr/>
          <p:nvPr/>
        </p:nvCxnSpPr>
        <p:spPr>
          <a:xfrm>
            <a:off x="467544" y="6668691"/>
            <a:ext cx="504056" cy="1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34" name="TextBox 1033"/>
          <p:cNvSpPr txBox="1"/>
          <p:nvPr/>
        </p:nvSpPr>
        <p:spPr>
          <a:xfrm>
            <a:off x="987939" y="2984788"/>
            <a:ext cx="70365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19572" y="1009195"/>
            <a:ext cx="7704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dirty="0" smtClean="0">
                <a:solidFill>
                  <a:srgbClr val="FEE422"/>
                </a:solidFill>
              </a:rPr>
              <a:t>Житловий фонд</a:t>
            </a:r>
            <a:endParaRPr lang="ru-RU" sz="2400" dirty="0">
              <a:solidFill>
                <a:srgbClr val="FEE422"/>
              </a:solidFill>
            </a:endParaRPr>
          </a:p>
        </p:txBody>
      </p:sp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1954089578"/>
              </p:ext>
            </p:extLst>
          </p:nvPr>
        </p:nvGraphicFramePr>
        <p:xfrm>
          <a:off x="-684584" y="1440389"/>
          <a:ext cx="10225136" cy="64807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530770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692696"/>
            <a:ext cx="7920880" cy="936104"/>
          </a:xfrm>
          <a:prstGeom prst="rect">
            <a:avLst/>
          </a:prstGeom>
          <a:solidFill>
            <a:schemeClr val="accent1"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2360" y="6417886"/>
            <a:ext cx="1167036" cy="36391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288" y="6417886"/>
            <a:ext cx="1167036" cy="36391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5324" y="6417886"/>
            <a:ext cx="1167036" cy="36391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2290" y="6417886"/>
            <a:ext cx="1167036" cy="36391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9"/>
          <a:stretch/>
        </p:blipFill>
        <p:spPr>
          <a:xfrm>
            <a:off x="1150162" y="6417886"/>
            <a:ext cx="1135544" cy="363914"/>
          </a:xfrm>
          <a:prstGeom prst="rect">
            <a:avLst/>
          </a:prstGeom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56"/>
          <a:stretch/>
        </p:blipFill>
        <p:spPr bwMode="auto">
          <a:xfrm>
            <a:off x="6876257" y="6415459"/>
            <a:ext cx="1131888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4797" y="54006"/>
            <a:ext cx="2097323" cy="955189"/>
          </a:xfrm>
          <a:prstGeom prst="rect">
            <a:avLst/>
          </a:prstGeom>
        </p:spPr>
      </p:pic>
      <p:cxnSp>
        <p:nvCxnSpPr>
          <p:cNvPr id="13" name="Прямая соединительная линия 12"/>
          <p:cNvCxnSpPr/>
          <p:nvPr/>
        </p:nvCxnSpPr>
        <p:spPr>
          <a:xfrm>
            <a:off x="5652120" y="531600"/>
            <a:ext cx="3024336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8676456" y="531600"/>
            <a:ext cx="0" cy="613776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flipH="1">
            <a:off x="8172400" y="6669360"/>
            <a:ext cx="504056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flipH="1">
            <a:off x="458453" y="531601"/>
            <a:ext cx="3096344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467544" y="531601"/>
            <a:ext cx="0" cy="6137759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24" name="Прямая соединительная линия 1023"/>
          <p:cNvCxnSpPr/>
          <p:nvPr/>
        </p:nvCxnSpPr>
        <p:spPr>
          <a:xfrm>
            <a:off x="467544" y="6668691"/>
            <a:ext cx="504056" cy="1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34" name="TextBox 1033"/>
          <p:cNvSpPr txBox="1"/>
          <p:nvPr/>
        </p:nvSpPr>
        <p:spPr>
          <a:xfrm>
            <a:off x="987939" y="2984788"/>
            <a:ext cx="70365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62961" y="987995"/>
            <a:ext cx="72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dirty="0" smtClean="0">
                <a:solidFill>
                  <a:srgbClr val="FEE422"/>
                </a:solidFill>
              </a:rPr>
              <a:t>Працівники</a:t>
            </a:r>
            <a:endParaRPr lang="ru-RU" sz="2400" dirty="0">
              <a:solidFill>
                <a:srgbClr val="FEE422"/>
              </a:solidFill>
            </a:endParaRPr>
          </a:p>
        </p:txBody>
      </p:sp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794336534"/>
              </p:ext>
            </p:extLst>
          </p:nvPr>
        </p:nvGraphicFramePr>
        <p:xfrm>
          <a:off x="467544" y="1396999"/>
          <a:ext cx="8208912" cy="52028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453814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692696"/>
            <a:ext cx="7920880" cy="936104"/>
          </a:xfrm>
          <a:prstGeom prst="rect">
            <a:avLst/>
          </a:prstGeom>
          <a:solidFill>
            <a:schemeClr val="accent1"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2360" y="6417886"/>
            <a:ext cx="1167036" cy="36391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288" y="6417886"/>
            <a:ext cx="1167036" cy="36391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5324" y="6417886"/>
            <a:ext cx="1167036" cy="36391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2290" y="6417886"/>
            <a:ext cx="1167036" cy="36391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9"/>
          <a:stretch/>
        </p:blipFill>
        <p:spPr>
          <a:xfrm>
            <a:off x="1150162" y="6417886"/>
            <a:ext cx="1135544" cy="363914"/>
          </a:xfrm>
          <a:prstGeom prst="rect">
            <a:avLst/>
          </a:prstGeom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56"/>
          <a:stretch/>
        </p:blipFill>
        <p:spPr bwMode="auto">
          <a:xfrm>
            <a:off x="6876257" y="6415459"/>
            <a:ext cx="1131888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4797" y="54006"/>
            <a:ext cx="2097323" cy="955189"/>
          </a:xfrm>
          <a:prstGeom prst="rect">
            <a:avLst/>
          </a:prstGeom>
        </p:spPr>
      </p:pic>
      <p:cxnSp>
        <p:nvCxnSpPr>
          <p:cNvPr id="13" name="Прямая соединительная линия 12"/>
          <p:cNvCxnSpPr/>
          <p:nvPr/>
        </p:nvCxnSpPr>
        <p:spPr>
          <a:xfrm>
            <a:off x="5652120" y="531600"/>
            <a:ext cx="3024336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8676456" y="531600"/>
            <a:ext cx="0" cy="613776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flipH="1">
            <a:off x="8172400" y="6669360"/>
            <a:ext cx="504056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flipH="1">
            <a:off x="458453" y="531601"/>
            <a:ext cx="3096344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467544" y="531601"/>
            <a:ext cx="0" cy="6137759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24" name="Прямая соединительная линия 1023"/>
          <p:cNvCxnSpPr/>
          <p:nvPr/>
        </p:nvCxnSpPr>
        <p:spPr>
          <a:xfrm>
            <a:off x="467544" y="6668691"/>
            <a:ext cx="504056" cy="1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972949" y="1009194"/>
            <a:ext cx="72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dirty="0" smtClean="0">
                <a:solidFill>
                  <a:srgbClr val="FEE422"/>
                </a:solidFill>
              </a:rPr>
              <a:t>Послуги</a:t>
            </a:r>
            <a:endParaRPr lang="ru-RU" sz="2400" dirty="0">
              <a:solidFill>
                <a:srgbClr val="FEE422"/>
              </a:solidFill>
            </a:endParaRPr>
          </a:p>
        </p:txBody>
      </p:sp>
      <p:graphicFrame>
        <p:nvGraphicFramePr>
          <p:cNvPr id="19" name="Диаграмма 18"/>
          <p:cNvGraphicFramePr/>
          <p:nvPr>
            <p:extLst>
              <p:ext uri="{D42A27DB-BD31-4B8C-83A1-F6EECF244321}">
                <p14:modId xmlns:p14="http://schemas.microsoft.com/office/powerpoint/2010/main" val="2748695438"/>
              </p:ext>
            </p:extLst>
          </p:nvPr>
        </p:nvGraphicFramePr>
        <p:xfrm>
          <a:off x="439788" y="1628800"/>
          <a:ext cx="8277869" cy="49369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539229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692696"/>
            <a:ext cx="7920880" cy="936104"/>
          </a:xfrm>
          <a:prstGeom prst="rect">
            <a:avLst/>
          </a:prstGeom>
          <a:solidFill>
            <a:schemeClr val="accent1"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2360" y="6417886"/>
            <a:ext cx="1167036" cy="36391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288" y="6417886"/>
            <a:ext cx="1167036" cy="36391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5324" y="6417886"/>
            <a:ext cx="1167036" cy="36391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2290" y="6417886"/>
            <a:ext cx="1167036" cy="36391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9"/>
          <a:stretch/>
        </p:blipFill>
        <p:spPr>
          <a:xfrm>
            <a:off x="1150162" y="6417886"/>
            <a:ext cx="1135544" cy="363914"/>
          </a:xfrm>
          <a:prstGeom prst="rect">
            <a:avLst/>
          </a:prstGeom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56"/>
          <a:stretch/>
        </p:blipFill>
        <p:spPr bwMode="auto">
          <a:xfrm>
            <a:off x="6876257" y="6415459"/>
            <a:ext cx="1131888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4797" y="54006"/>
            <a:ext cx="2097323" cy="955189"/>
          </a:xfrm>
          <a:prstGeom prst="rect">
            <a:avLst/>
          </a:prstGeom>
        </p:spPr>
      </p:pic>
      <p:cxnSp>
        <p:nvCxnSpPr>
          <p:cNvPr id="13" name="Прямая соединительная линия 12"/>
          <p:cNvCxnSpPr/>
          <p:nvPr/>
        </p:nvCxnSpPr>
        <p:spPr>
          <a:xfrm>
            <a:off x="5652120" y="531600"/>
            <a:ext cx="3024336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8676456" y="531600"/>
            <a:ext cx="0" cy="613776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flipH="1">
            <a:off x="8172400" y="6669360"/>
            <a:ext cx="504056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flipH="1">
            <a:off x="458453" y="531601"/>
            <a:ext cx="3096344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467544" y="531601"/>
            <a:ext cx="0" cy="6137759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24" name="Прямая соединительная линия 1023"/>
          <p:cNvCxnSpPr/>
          <p:nvPr/>
        </p:nvCxnSpPr>
        <p:spPr>
          <a:xfrm>
            <a:off x="467544" y="6668691"/>
            <a:ext cx="504056" cy="1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972949" y="1009194"/>
            <a:ext cx="72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dirty="0" smtClean="0">
                <a:solidFill>
                  <a:srgbClr val="FEE422"/>
                </a:solidFill>
              </a:rPr>
              <a:t>Ціна послуги</a:t>
            </a:r>
            <a:endParaRPr lang="ru-RU" sz="2400" dirty="0">
              <a:solidFill>
                <a:srgbClr val="FEE42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2909" y="2276872"/>
            <a:ext cx="78128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ru-RU" sz="2400" b="1" dirty="0" err="1" smtClean="0">
                <a:solidFill>
                  <a:srgbClr val="285EA0"/>
                </a:solidFill>
              </a:rPr>
              <a:t>Ціна</a:t>
            </a:r>
            <a:r>
              <a:rPr lang="ru-RU" sz="2400" b="1" dirty="0" smtClean="0">
                <a:solidFill>
                  <a:srgbClr val="285EA0"/>
                </a:solidFill>
              </a:rPr>
              <a:t> </a:t>
            </a:r>
            <a:r>
              <a:rPr lang="ru-RU" sz="2400" b="1" dirty="0" err="1" smtClean="0">
                <a:solidFill>
                  <a:srgbClr val="285EA0"/>
                </a:solidFill>
              </a:rPr>
              <a:t>послуги</a:t>
            </a:r>
            <a:r>
              <a:rPr lang="ru-RU" sz="2400" b="1" dirty="0" smtClean="0">
                <a:solidFill>
                  <a:srgbClr val="285EA0"/>
                </a:solidFill>
              </a:rPr>
              <a:t> з </a:t>
            </a:r>
            <a:r>
              <a:rPr lang="ru-RU" sz="2400" b="1" dirty="0" err="1" smtClean="0">
                <a:solidFill>
                  <a:srgbClr val="285EA0"/>
                </a:solidFill>
              </a:rPr>
              <a:t>управління</a:t>
            </a:r>
            <a:r>
              <a:rPr lang="ru-RU" sz="2400" b="1" dirty="0" smtClean="0">
                <a:solidFill>
                  <a:srgbClr val="285EA0"/>
                </a:solidFill>
              </a:rPr>
              <a:t> </a:t>
            </a:r>
            <a:r>
              <a:rPr lang="ru-RU" sz="2400" b="1" dirty="0" err="1" smtClean="0">
                <a:solidFill>
                  <a:srgbClr val="285EA0"/>
                </a:solidFill>
              </a:rPr>
              <a:t>багатоквартирним</a:t>
            </a:r>
            <a:r>
              <a:rPr lang="ru-RU" sz="2400" b="1" dirty="0" smtClean="0">
                <a:solidFill>
                  <a:srgbClr val="285EA0"/>
                </a:solidFill>
              </a:rPr>
              <a:t> </a:t>
            </a:r>
            <a:r>
              <a:rPr lang="ru-RU" sz="2400" b="1" dirty="0" err="1" smtClean="0">
                <a:solidFill>
                  <a:srgbClr val="285EA0"/>
                </a:solidFill>
              </a:rPr>
              <a:t>будинком</a:t>
            </a:r>
            <a:r>
              <a:rPr lang="ru-RU" sz="2400" b="1" dirty="0" smtClean="0">
                <a:solidFill>
                  <a:srgbClr val="285EA0"/>
                </a:solidFill>
              </a:rPr>
              <a:t> </a:t>
            </a:r>
            <a:r>
              <a:rPr lang="ru-RU" sz="2400" b="1" dirty="0" err="1" smtClean="0">
                <a:solidFill>
                  <a:srgbClr val="285EA0"/>
                </a:solidFill>
              </a:rPr>
              <a:t>визначається</a:t>
            </a:r>
            <a:r>
              <a:rPr lang="ru-RU" sz="2400" b="1" dirty="0" smtClean="0">
                <a:solidFill>
                  <a:srgbClr val="285EA0"/>
                </a:solidFill>
              </a:rPr>
              <a:t> Договором, </a:t>
            </a:r>
            <a:r>
              <a:rPr lang="ru-RU" sz="2400" b="1" dirty="0" err="1" smtClean="0">
                <a:solidFill>
                  <a:srgbClr val="285EA0"/>
                </a:solidFill>
              </a:rPr>
              <a:t>який</a:t>
            </a:r>
            <a:r>
              <a:rPr lang="ru-RU" sz="2400" b="1" dirty="0" smtClean="0">
                <a:solidFill>
                  <a:srgbClr val="285EA0"/>
                </a:solidFill>
              </a:rPr>
              <a:t> </a:t>
            </a:r>
            <a:r>
              <a:rPr lang="ru-RU" sz="2400" b="1" dirty="0" err="1" smtClean="0">
                <a:solidFill>
                  <a:srgbClr val="285EA0"/>
                </a:solidFill>
              </a:rPr>
              <a:t>укладено</a:t>
            </a:r>
            <a:r>
              <a:rPr lang="ru-RU" sz="2400" b="1" dirty="0" smtClean="0">
                <a:solidFill>
                  <a:srgbClr val="285EA0"/>
                </a:solidFill>
              </a:rPr>
              <a:t> по кожному </a:t>
            </a:r>
            <a:r>
              <a:rPr lang="ru-RU" sz="2400" b="1" dirty="0" err="1" smtClean="0">
                <a:solidFill>
                  <a:srgbClr val="285EA0"/>
                </a:solidFill>
              </a:rPr>
              <a:t>будинку</a:t>
            </a:r>
            <a:r>
              <a:rPr lang="ru-RU" sz="2400" b="1" dirty="0" smtClean="0">
                <a:solidFill>
                  <a:srgbClr val="285EA0"/>
                </a:solidFill>
              </a:rPr>
              <a:t> </a:t>
            </a:r>
            <a:r>
              <a:rPr lang="ru-RU" sz="2400" b="1" dirty="0" err="1" smtClean="0">
                <a:solidFill>
                  <a:srgbClr val="285EA0"/>
                </a:solidFill>
              </a:rPr>
              <a:t>окремо</a:t>
            </a:r>
            <a:r>
              <a:rPr lang="ru-RU" sz="2400" b="1" dirty="0" smtClean="0">
                <a:solidFill>
                  <a:srgbClr val="285EA0"/>
                </a:solidFill>
              </a:rPr>
              <a:t>.  </a:t>
            </a:r>
            <a:endParaRPr lang="ru-RU" sz="2400" b="1" dirty="0">
              <a:solidFill>
                <a:srgbClr val="285EA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20921" y="4221088"/>
            <a:ext cx="77048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285EA0"/>
                </a:solidFill>
              </a:rPr>
              <a:t>Середньозважена ціна послуги з управління багатоквартирним будинком по підприємству становить – 4,99 грн. за 1 </a:t>
            </a:r>
            <a:r>
              <a:rPr lang="uk-UA" sz="2400" b="1" dirty="0" err="1" smtClean="0">
                <a:solidFill>
                  <a:srgbClr val="285EA0"/>
                </a:solidFill>
              </a:rPr>
              <a:t>кв.м</a:t>
            </a:r>
            <a:endParaRPr lang="ru-RU" sz="2400" b="1" dirty="0">
              <a:solidFill>
                <a:srgbClr val="285E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7882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692696"/>
            <a:ext cx="7920880" cy="936104"/>
          </a:xfrm>
          <a:prstGeom prst="rect">
            <a:avLst/>
          </a:prstGeom>
          <a:solidFill>
            <a:schemeClr val="accent1"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2360" y="6417886"/>
            <a:ext cx="1167036" cy="36391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288" y="6417886"/>
            <a:ext cx="1167036" cy="36391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5324" y="6417886"/>
            <a:ext cx="1167036" cy="36391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2290" y="6417886"/>
            <a:ext cx="1167036" cy="36391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9"/>
          <a:stretch/>
        </p:blipFill>
        <p:spPr>
          <a:xfrm>
            <a:off x="1150162" y="6417886"/>
            <a:ext cx="1135544" cy="363914"/>
          </a:xfrm>
          <a:prstGeom prst="rect">
            <a:avLst/>
          </a:prstGeom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56"/>
          <a:stretch/>
        </p:blipFill>
        <p:spPr bwMode="auto">
          <a:xfrm>
            <a:off x="6876257" y="6415459"/>
            <a:ext cx="1131888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4797" y="54006"/>
            <a:ext cx="2097323" cy="955189"/>
          </a:xfrm>
          <a:prstGeom prst="rect">
            <a:avLst/>
          </a:prstGeom>
        </p:spPr>
      </p:pic>
      <p:cxnSp>
        <p:nvCxnSpPr>
          <p:cNvPr id="13" name="Прямая соединительная линия 12"/>
          <p:cNvCxnSpPr/>
          <p:nvPr/>
        </p:nvCxnSpPr>
        <p:spPr>
          <a:xfrm>
            <a:off x="5652120" y="531600"/>
            <a:ext cx="3024336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8676456" y="531600"/>
            <a:ext cx="0" cy="613776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flipH="1">
            <a:off x="8172400" y="6669360"/>
            <a:ext cx="504056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flipH="1">
            <a:off x="458453" y="531601"/>
            <a:ext cx="3096344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467544" y="531601"/>
            <a:ext cx="0" cy="6137759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24" name="Прямая соединительная линия 1023"/>
          <p:cNvCxnSpPr/>
          <p:nvPr/>
        </p:nvCxnSpPr>
        <p:spPr>
          <a:xfrm>
            <a:off x="467544" y="6668691"/>
            <a:ext cx="504056" cy="1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34" name="TextBox 1033"/>
          <p:cNvSpPr txBox="1"/>
          <p:nvPr/>
        </p:nvSpPr>
        <p:spPr>
          <a:xfrm>
            <a:off x="987939" y="2984788"/>
            <a:ext cx="70365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27584" y="993328"/>
            <a:ext cx="7488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dirty="0" smtClean="0">
                <a:solidFill>
                  <a:srgbClr val="FEE422"/>
                </a:solidFill>
              </a:rPr>
              <a:t>Фінансові показники</a:t>
            </a:r>
            <a:endParaRPr lang="ru-RU" sz="2400" dirty="0">
              <a:solidFill>
                <a:srgbClr val="FEE422"/>
              </a:solidFill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321208207"/>
              </p:ext>
            </p:extLst>
          </p:nvPr>
        </p:nvGraphicFramePr>
        <p:xfrm>
          <a:off x="458453" y="1397000"/>
          <a:ext cx="8218003" cy="5704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481577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692696"/>
            <a:ext cx="7920880" cy="936104"/>
          </a:xfrm>
          <a:prstGeom prst="rect">
            <a:avLst/>
          </a:prstGeom>
          <a:solidFill>
            <a:schemeClr val="accent1"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2360" y="6417886"/>
            <a:ext cx="1167036" cy="36391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288" y="6417886"/>
            <a:ext cx="1167036" cy="36391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5324" y="6417886"/>
            <a:ext cx="1167036" cy="36391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2290" y="6417886"/>
            <a:ext cx="1167036" cy="36391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9"/>
          <a:stretch/>
        </p:blipFill>
        <p:spPr>
          <a:xfrm>
            <a:off x="1150162" y="6417886"/>
            <a:ext cx="1135544" cy="363914"/>
          </a:xfrm>
          <a:prstGeom prst="rect">
            <a:avLst/>
          </a:prstGeom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56"/>
          <a:stretch/>
        </p:blipFill>
        <p:spPr bwMode="auto">
          <a:xfrm>
            <a:off x="6876257" y="6415459"/>
            <a:ext cx="1131888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4797" y="54006"/>
            <a:ext cx="2097323" cy="955189"/>
          </a:xfrm>
          <a:prstGeom prst="rect">
            <a:avLst/>
          </a:prstGeom>
        </p:spPr>
      </p:pic>
      <p:cxnSp>
        <p:nvCxnSpPr>
          <p:cNvPr id="13" name="Прямая соединительная линия 12"/>
          <p:cNvCxnSpPr/>
          <p:nvPr/>
        </p:nvCxnSpPr>
        <p:spPr>
          <a:xfrm>
            <a:off x="5652120" y="531600"/>
            <a:ext cx="3024336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8676456" y="531600"/>
            <a:ext cx="0" cy="613776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flipH="1">
            <a:off x="8172400" y="6669360"/>
            <a:ext cx="504056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flipH="1">
            <a:off x="458453" y="531601"/>
            <a:ext cx="3096344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467544" y="531601"/>
            <a:ext cx="0" cy="6137759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24" name="Прямая соединительная линия 1023"/>
          <p:cNvCxnSpPr/>
          <p:nvPr/>
        </p:nvCxnSpPr>
        <p:spPr>
          <a:xfrm>
            <a:off x="467544" y="6668691"/>
            <a:ext cx="504056" cy="1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34" name="TextBox 1033"/>
          <p:cNvSpPr txBox="1"/>
          <p:nvPr/>
        </p:nvSpPr>
        <p:spPr>
          <a:xfrm>
            <a:off x="987939" y="2984788"/>
            <a:ext cx="70365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27584" y="993328"/>
            <a:ext cx="7488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dirty="0" smtClean="0">
                <a:solidFill>
                  <a:srgbClr val="FEE422"/>
                </a:solidFill>
              </a:rPr>
              <a:t>Фінансові показники</a:t>
            </a:r>
            <a:endParaRPr lang="ru-RU" sz="2400" dirty="0">
              <a:solidFill>
                <a:srgbClr val="FEE422"/>
              </a:solidFill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833789372"/>
              </p:ext>
            </p:extLst>
          </p:nvPr>
        </p:nvGraphicFramePr>
        <p:xfrm>
          <a:off x="-684584" y="1009195"/>
          <a:ext cx="9828583" cy="60202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892108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692696"/>
            <a:ext cx="7920880" cy="936104"/>
          </a:xfrm>
          <a:prstGeom prst="rect">
            <a:avLst/>
          </a:prstGeom>
          <a:solidFill>
            <a:schemeClr val="accent1"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2360" y="6417886"/>
            <a:ext cx="1167036" cy="36391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288" y="6417886"/>
            <a:ext cx="1167036" cy="36391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5324" y="6417886"/>
            <a:ext cx="1167036" cy="36391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2290" y="6417886"/>
            <a:ext cx="1167036" cy="36391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9"/>
          <a:stretch/>
        </p:blipFill>
        <p:spPr>
          <a:xfrm>
            <a:off x="1150162" y="6417886"/>
            <a:ext cx="1135544" cy="363914"/>
          </a:xfrm>
          <a:prstGeom prst="rect">
            <a:avLst/>
          </a:prstGeom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56"/>
          <a:stretch/>
        </p:blipFill>
        <p:spPr bwMode="auto">
          <a:xfrm>
            <a:off x="6876257" y="6415459"/>
            <a:ext cx="1131888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4797" y="54006"/>
            <a:ext cx="2097323" cy="955189"/>
          </a:xfrm>
          <a:prstGeom prst="rect">
            <a:avLst/>
          </a:prstGeom>
        </p:spPr>
      </p:pic>
      <p:cxnSp>
        <p:nvCxnSpPr>
          <p:cNvPr id="13" name="Прямая соединительная линия 12"/>
          <p:cNvCxnSpPr/>
          <p:nvPr/>
        </p:nvCxnSpPr>
        <p:spPr>
          <a:xfrm>
            <a:off x="5652120" y="531600"/>
            <a:ext cx="3024336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8676456" y="531600"/>
            <a:ext cx="0" cy="613776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flipH="1">
            <a:off x="8172400" y="6669360"/>
            <a:ext cx="504056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flipH="1">
            <a:off x="458453" y="531601"/>
            <a:ext cx="3096344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467544" y="531601"/>
            <a:ext cx="0" cy="6137759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24" name="Прямая соединительная линия 1023"/>
          <p:cNvCxnSpPr/>
          <p:nvPr/>
        </p:nvCxnSpPr>
        <p:spPr>
          <a:xfrm>
            <a:off x="467544" y="6668691"/>
            <a:ext cx="504056" cy="1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34" name="TextBox 1033"/>
          <p:cNvSpPr txBox="1"/>
          <p:nvPr/>
        </p:nvSpPr>
        <p:spPr>
          <a:xfrm>
            <a:off x="987939" y="2984788"/>
            <a:ext cx="70365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62961" y="987995"/>
            <a:ext cx="72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dirty="0" smtClean="0">
                <a:solidFill>
                  <a:srgbClr val="FEE422"/>
                </a:solidFill>
              </a:rPr>
              <a:t>Фінансові показники</a:t>
            </a:r>
            <a:endParaRPr lang="ru-RU" sz="2400" dirty="0">
              <a:solidFill>
                <a:srgbClr val="FEE422"/>
              </a:solidFill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396779393"/>
              </p:ext>
            </p:extLst>
          </p:nvPr>
        </p:nvGraphicFramePr>
        <p:xfrm>
          <a:off x="0" y="908720"/>
          <a:ext cx="8964488" cy="62646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892108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692696"/>
            <a:ext cx="7920880" cy="936104"/>
          </a:xfrm>
          <a:prstGeom prst="rect">
            <a:avLst/>
          </a:prstGeom>
          <a:solidFill>
            <a:schemeClr val="accent1"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2360" y="6417886"/>
            <a:ext cx="1167036" cy="36391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288" y="6417886"/>
            <a:ext cx="1167036" cy="36391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5324" y="6417886"/>
            <a:ext cx="1167036" cy="36391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2290" y="6417886"/>
            <a:ext cx="1167036" cy="36391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9"/>
          <a:stretch/>
        </p:blipFill>
        <p:spPr>
          <a:xfrm>
            <a:off x="1150162" y="6417886"/>
            <a:ext cx="1135544" cy="363914"/>
          </a:xfrm>
          <a:prstGeom prst="rect">
            <a:avLst/>
          </a:prstGeom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56"/>
          <a:stretch/>
        </p:blipFill>
        <p:spPr bwMode="auto">
          <a:xfrm>
            <a:off x="6876257" y="6415459"/>
            <a:ext cx="1131888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4797" y="54006"/>
            <a:ext cx="2097323" cy="955189"/>
          </a:xfrm>
          <a:prstGeom prst="rect">
            <a:avLst/>
          </a:prstGeom>
        </p:spPr>
      </p:pic>
      <p:cxnSp>
        <p:nvCxnSpPr>
          <p:cNvPr id="13" name="Прямая соединительная линия 12"/>
          <p:cNvCxnSpPr/>
          <p:nvPr/>
        </p:nvCxnSpPr>
        <p:spPr>
          <a:xfrm>
            <a:off x="5652120" y="531600"/>
            <a:ext cx="3024336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8676456" y="531600"/>
            <a:ext cx="0" cy="613776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flipH="1">
            <a:off x="8172400" y="6669360"/>
            <a:ext cx="504056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flipH="1">
            <a:off x="458453" y="531601"/>
            <a:ext cx="3096344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467544" y="531601"/>
            <a:ext cx="0" cy="6137759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24" name="Прямая соединительная линия 1023"/>
          <p:cNvCxnSpPr/>
          <p:nvPr/>
        </p:nvCxnSpPr>
        <p:spPr>
          <a:xfrm>
            <a:off x="467544" y="6668691"/>
            <a:ext cx="504056" cy="1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34" name="TextBox 1033"/>
          <p:cNvSpPr txBox="1"/>
          <p:nvPr/>
        </p:nvSpPr>
        <p:spPr>
          <a:xfrm>
            <a:off x="987939" y="2984788"/>
            <a:ext cx="70365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17879" y="1009195"/>
            <a:ext cx="59766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dirty="0" smtClean="0">
                <a:solidFill>
                  <a:srgbClr val="FEE422"/>
                </a:solidFill>
              </a:rPr>
              <a:t>Фінансові показники</a:t>
            </a:r>
            <a:endParaRPr lang="ru-RU" sz="2400" dirty="0">
              <a:solidFill>
                <a:srgbClr val="FEE422"/>
              </a:solidFill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365034069"/>
              </p:ext>
            </p:extLst>
          </p:nvPr>
        </p:nvGraphicFramePr>
        <p:xfrm>
          <a:off x="-217040" y="713523"/>
          <a:ext cx="9361040" cy="60158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892108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7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8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1737</TotalTime>
  <Words>664</Words>
  <Application>Microsoft Office PowerPoint</Application>
  <PresentationFormat>Экран (4:3)</PresentationFormat>
  <Paragraphs>96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8</vt:i4>
      </vt:variant>
      <vt:variant>
        <vt:lpstr>Заголовки слайдов</vt:lpstr>
      </vt:variant>
      <vt:variant>
        <vt:i4>17</vt:i4>
      </vt:variant>
    </vt:vector>
  </HeadingPairs>
  <TitlesOfParts>
    <vt:vector size="25" baseType="lpstr">
      <vt:lpstr>Тема Office</vt:lpstr>
      <vt:lpstr>1_Тема Office</vt:lpstr>
      <vt:lpstr>2_Тема Office</vt:lpstr>
      <vt:lpstr>3_Тема Office</vt:lpstr>
      <vt:lpstr>4_Тема Office</vt:lpstr>
      <vt:lpstr>5_Тема Office</vt:lpstr>
      <vt:lpstr>7_Тема Office</vt:lpstr>
      <vt:lpstr>8_Тема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179</cp:revision>
  <cp:lastPrinted>2020-03-04T12:37:29Z</cp:lastPrinted>
  <dcterms:created xsi:type="dcterms:W3CDTF">2018-01-30T09:04:19Z</dcterms:created>
  <dcterms:modified xsi:type="dcterms:W3CDTF">2020-06-01T05:24:28Z</dcterms:modified>
</cp:coreProperties>
</file>