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9" r:id="rId2"/>
    <p:sldId id="324" r:id="rId3"/>
    <p:sldId id="310" r:id="rId4"/>
    <p:sldId id="314" r:id="rId5"/>
    <p:sldId id="325" r:id="rId6"/>
    <p:sldId id="306" r:id="rId7"/>
  </p:sldIdLst>
  <p:sldSz cx="12192000" cy="6858000"/>
  <p:notesSz cx="6735763" cy="98663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moskovschuk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  <a:srgbClr val="001F66"/>
    <a:srgbClr val="0059C5"/>
    <a:srgbClr val="FAF8E4"/>
    <a:srgbClr val="E3F5FE"/>
    <a:srgbClr val="FFC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2" autoAdjust="0"/>
  </p:normalViewPr>
  <p:slideViewPr>
    <p:cSldViewPr snapToGrid="0">
      <p:cViewPr>
        <p:scale>
          <a:sx n="75" d="100"/>
          <a:sy n="75" d="100"/>
        </p:scale>
        <p:origin x="-1896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E04AD-1BDF-4F5C-BB3B-191B9D2FB0D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853B9-EBC3-4AEE-B387-EF38B643F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7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853B9-EBC3-4AEE-B387-EF38B643FF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3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853B9-EBC3-4AEE-B387-EF38B643FF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D41223-C8B7-4893-B9CA-B14097AEC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647B85-C47B-4EB0-B384-C89AEC406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DAA6EB-5C38-4B5A-9217-0CA6736C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EA82C9-103A-4282-B345-BFD55EBB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A6272F-5D44-4ED4-A285-4D7F1B2E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62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B0C6F-5CE3-49DA-A3FA-C3D59C63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5D7122-BA53-4843-B591-5FB88D044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F022A-516F-44D3-8DF1-EA23A396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3B83CE-7C89-4490-B209-2D809F86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88BD08-F0B6-46CB-A849-D3B321A4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463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F1E9875-D81A-4A33-BEB5-448F8B517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BB47D5-7C2D-4770-A41C-48EA01D1C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C6B84D-78AB-4EE1-8E65-5C0D8167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A95DF4-0005-4FF6-869C-A9C4363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FBD246-9334-44C5-B238-EA999A53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070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C0E996-AB34-4BE6-B658-025F8352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943860-EF4E-45B0-B349-5D4D683A6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1A944C-DAD3-489A-9E1D-CFE836D6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5B515A-8255-4637-9FC3-BFE70063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2DDFA9-C09D-4673-88A9-AA78F22B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536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FAFF37-7CB8-48D8-9C57-9EE65444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A02103-528F-4582-B7D5-F4C4D46B0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A27E5F-BA4B-4C85-A615-65093182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61B45F-EBDA-42A7-9857-2B3B5BF7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94B45B-D901-4A81-AE86-C5E7FED3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131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F75FB-0E2E-4128-BAF2-CFEAB910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27D3A2-C9FE-4B6E-A889-CCBF0567B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5A9963-216E-4EE7-9BBB-E5A295F28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AC0170-D496-42F5-9281-94038EDA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2910D1-E653-40AC-AF13-26CB87E2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4FD542-39AE-4FA6-A2AB-D3621E7A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702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293783-3C5E-4D86-B374-4F483E2F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237E26-8640-4273-8126-DE28C586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287E20-AA8A-43AB-87E8-35BF0145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A3A8EC-99D2-4C0E-9D60-B0A5F8E4E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762C51B-C9EB-4A9A-8383-A070B06B3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5ED65C-74EB-4344-A30D-4B1DB182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8D9EE84-1D51-4AA8-8B62-A62B586B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36F3E4-569F-451E-9759-63E94DA9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86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EB787-B9D4-4C92-B5FA-CA2D7DB4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B8DE5B-86CF-4781-8BEF-3862F0CB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1B7EF0-DAE0-4E9F-A5B9-EBC511FC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70809F-113F-4295-A3FE-105E70A8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800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D24ACA6-7EEB-4178-9C80-4E4B3CFF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625A14E-4AEE-4144-AB63-03ABE79F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3FAA24-567C-42E3-A8F1-C1E9797F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812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66707-F7AD-48CC-A422-D4CD6404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17BF74-310D-4D7B-84B9-7C73D2563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F821FC-1434-4421-A832-F40F7E38A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96C2C6-62E1-488F-A4E1-EAE983A0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CB4068-2889-4158-8B7A-030D7E56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95C36D-470B-48ED-9B46-2287BA31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627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8B1B5E-3EAC-4EFB-9BE2-D06D34CE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790A9EB-6383-4283-92F5-4EDF574A3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028702-FAE0-40B8-9A6B-F933188E6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D2B6D2-492B-4381-AEF3-1078CAA3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C227C8-FA6A-4FAD-960A-5453E5E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BE65C2-3559-4FA3-BD53-05A1A866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812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647800-0B12-466A-8E7F-21D078AE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6001DF-93B7-49A6-8325-E8874DF44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1400CB-94AD-4EB3-A4F8-22F51C814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D8AA-58D8-4A20-AF95-5F8DD2DC2689}" type="datetimeFigureOut">
              <a:rPr lang="x-none" smtClean="0"/>
              <a:t>19.02.2025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D94909-7A3F-40D3-BA45-B50EE7451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F4CC31-5B72-42CE-B0FE-E6DF773A9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E0FE-EA06-4FE8-8966-1304F1E216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57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3581555-B8D8-4565-874C-4D80690DE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" y="-77373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FB5E81-95B2-4F8C-9041-2B1856408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41" y="218575"/>
            <a:ext cx="1089854" cy="10797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CBFE5EBA-E12E-4DDB-8E70-25B6458BBA80}"/>
              </a:ext>
            </a:extLst>
          </p:cNvPr>
          <p:cNvSpPr/>
          <p:nvPr/>
        </p:nvSpPr>
        <p:spPr>
          <a:xfrm>
            <a:off x="-393895" y="-323557"/>
            <a:ext cx="3671668" cy="492369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9EE36AAF-6591-430F-8669-1A1BCE9832BB}"/>
              </a:ext>
            </a:extLst>
          </p:cNvPr>
          <p:cNvSpPr/>
          <p:nvPr/>
        </p:nvSpPr>
        <p:spPr>
          <a:xfrm>
            <a:off x="6393766" y="7133833"/>
            <a:ext cx="6018628" cy="246184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="" xmlns:a16="http://schemas.microsoft.com/office/drawing/2014/main" id="{9EA496E5-993A-44D3-89E9-59DCED832CD5}"/>
              </a:ext>
            </a:extLst>
          </p:cNvPr>
          <p:cNvSpPr/>
          <p:nvPr/>
        </p:nvSpPr>
        <p:spPr>
          <a:xfrm>
            <a:off x="3671668" y="-94725"/>
            <a:ext cx="3046766" cy="204262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араллелограмм 25">
            <a:extLst>
              <a:ext uri="{FF2B5EF4-FFF2-40B4-BE49-F238E27FC236}">
                <a16:creationId xmlns="" xmlns:a16="http://schemas.microsoft.com/office/drawing/2014/main" id="{658A24F9-F4EB-40B6-B201-3586D05683DB}"/>
              </a:ext>
            </a:extLst>
          </p:cNvPr>
          <p:cNvSpPr/>
          <p:nvPr/>
        </p:nvSpPr>
        <p:spPr>
          <a:xfrm>
            <a:off x="2283780" y="7234766"/>
            <a:ext cx="3046766" cy="82818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1B874F1-C322-4A51-9992-34723FD94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895" y="235721"/>
            <a:ext cx="1045408" cy="10454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F546CD-2339-479D-8D94-8CB0F83D5BB2}"/>
              </a:ext>
            </a:extLst>
          </p:cNvPr>
          <p:cNvSpPr txBox="1"/>
          <p:nvPr/>
        </p:nvSpPr>
        <p:spPr>
          <a:xfrm>
            <a:off x="417988" y="2881906"/>
            <a:ext cx="1141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1F66"/>
              </a:buClr>
            </a:pPr>
            <a:r>
              <a:rPr lang="uk-UA" sz="1600" u="sng" dirty="0">
                <a:solidFill>
                  <a:srgbClr val="0059C5"/>
                </a:solidFill>
                <a:latin typeface="e-Ukraine Head NAME" pitchFamily="50" charset="-52"/>
              </a:rPr>
              <a:t>Розмір гранту та обов’язкові умови: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" y="2097536"/>
            <a:ext cx="439453" cy="6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13A62D-9167-4EBE-B36E-C7B6DDC7942F}"/>
              </a:ext>
            </a:extLst>
          </p:cNvPr>
          <p:cNvSpPr txBox="1"/>
          <p:nvPr/>
        </p:nvSpPr>
        <p:spPr>
          <a:xfrm>
            <a:off x="3520031" y="4342610"/>
            <a:ext cx="588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01F66"/>
                </a:solidFill>
              </a:rPr>
              <a:t>- створити 2 нових робочих місця</a:t>
            </a:r>
          </a:p>
          <a:p>
            <a:r>
              <a:rPr lang="uk-UA" sz="1400" dirty="0">
                <a:solidFill>
                  <a:srgbClr val="001F66"/>
                </a:solidFill>
              </a:rPr>
              <a:t>(ветеран, особа з інвалідністю внаслідок війни, або другий із подружжя)</a:t>
            </a:r>
            <a:endParaRPr lang="x-none" sz="1400" dirty="0">
              <a:solidFill>
                <a:srgbClr val="001F66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57441" y="4342610"/>
            <a:ext cx="2420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</a:rPr>
              <a:t>до 500 тис. грн</a:t>
            </a:r>
            <a:endParaRPr lang="uk-UA" sz="2400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813A62D-9167-4EBE-B36E-C7B6DDC7942F}"/>
              </a:ext>
            </a:extLst>
          </p:cNvPr>
          <p:cNvSpPr txBox="1"/>
          <p:nvPr/>
        </p:nvSpPr>
        <p:spPr>
          <a:xfrm>
            <a:off x="3520031" y="4997676"/>
            <a:ext cx="63968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1F66"/>
                </a:solidFill>
              </a:rPr>
              <a:t>- </a:t>
            </a:r>
            <a:r>
              <a:rPr lang="uk-UA" sz="1400" b="1" dirty="0">
                <a:solidFill>
                  <a:srgbClr val="001F66"/>
                </a:solidFill>
              </a:rPr>
              <a:t>створити </a:t>
            </a:r>
            <a:r>
              <a:rPr lang="uk-UA" sz="1400" b="1" dirty="0" smtClean="0">
                <a:solidFill>
                  <a:srgbClr val="001F66"/>
                </a:solidFill>
              </a:rPr>
              <a:t>4 </a:t>
            </a:r>
            <a:r>
              <a:rPr lang="uk-UA" sz="1400" b="1" dirty="0">
                <a:solidFill>
                  <a:srgbClr val="001F66"/>
                </a:solidFill>
              </a:rPr>
              <a:t>нових робочих місця</a:t>
            </a:r>
          </a:p>
          <a:p>
            <a:r>
              <a:rPr lang="uk-UA" sz="1400" dirty="0">
                <a:solidFill>
                  <a:srgbClr val="001F66"/>
                </a:solidFill>
              </a:rPr>
              <a:t>(ветеран, особа з інвалідністю внаслідок війни, який </a:t>
            </a:r>
            <a:r>
              <a:rPr lang="uk-UA" sz="1400" u="sng" dirty="0">
                <a:solidFill>
                  <a:srgbClr val="001F66"/>
                </a:solidFill>
              </a:rPr>
              <a:t>є ФОП не менше </a:t>
            </a:r>
            <a:r>
              <a:rPr lang="uk-UA" sz="1400" u="sng" dirty="0" smtClean="0">
                <a:solidFill>
                  <a:srgbClr val="001F66"/>
                </a:solidFill>
              </a:rPr>
              <a:t> 1 року</a:t>
            </a:r>
            <a:r>
              <a:rPr lang="uk-UA" sz="1400" dirty="0" smtClean="0">
                <a:solidFill>
                  <a:srgbClr val="001F66"/>
                </a:solidFill>
              </a:rPr>
              <a:t>;</a:t>
            </a:r>
            <a:endParaRPr lang="uk-UA" sz="1400" dirty="0">
              <a:solidFill>
                <a:srgbClr val="001F66"/>
              </a:solidFill>
            </a:endParaRPr>
          </a:p>
          <a:p>
            <a:r>
              <a:rPr lang="uk-UA" sz="1400" u="sng" dirty="0">
                <a:solidFill>
                  <a:srgbClr val="001F66"/>
                </a:solidFill>
              </a:rPr>
              <a:t>співфінансування</a:t>
            </a:r>
            <a:r>
              <a:rPr lang="uk-UA" sz="1400" dirty="0">
                <a:solidFill>
                  <a:srgbClr val="001F66"/>
                </a:solidFill>
              </a:rPr>
              <a:t>: 70%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uk-UA" sz="1400" dirty="0">
                <a:solidFill>
                  <a:srgbClr val="001F66"/>
                </a:solidFill>
              </a:rPr>
              <a:t> держава, 30 %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uk-UA" sz="1400" dirty="0">
                <a:solidFill>
                  <a:srgbClr val="001F66"/>
                </a:solidFill>
              </a:rPr>
              <a:t> одержувач гранту) </a:t>
            </a:r>
            <a:endParaRPr lang="x-none" sz="1400" dirty="0">
              <a:solidFill>
                <a:srgbClr val="001F6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77900" y="525062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</a:rPr>
              <a:t>до 1 </a:t>
            </a:r>
            <a:r>
              <a:rPr lang="uk-UA" sz="2400" b="1" dirty="0" smtClean="0">
                <a:solidFill>
                  <a:schemeClr val="accent1"/>
                </a:solidFill>
              </a:rPr>
              <a:t>млн. </a:t>
            </a:r>
            <a:r>
              <a:rPr lang="uk-UA" sz="2400" b="1" dirty="0">
                <a:solidFill>
                  <a:schemeClr val="accent1"/>
                </a:solidFill>
              </a:rPr>
              <a:t>грн</a:t>
            </a:r>
            <a:endParaRPr lang="uk-UA" sz="2400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813A62D-9167-4EBE-B36E-C7B6DDC7942F}"/>
              </a:ext>
            </a:extLst>
          </p:cNvPr>
          <p:cNvSpPr txBox="1"/>
          <p:nvPr/>
        </p:nvSpPr>
        <p:spPr>
          <a:xfrm>
            <a:off x="3520032" y="3686125"/>
            <a:ext cx="8167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001F66"/>
                </a:solidFill>
              </a:rPr>
              <a:t>- </a:t>
            </a:r>
            <a:r>
              <a:rPr lang="uk-UA" sz="1400" b="1" dirty="0">
                <a:solidFill>
                  <a:srgbClr val="001F66"/>
                </a:solidFill>
              </a:rPr>
              <a:t>створити</a:t>
            </a:r>
            <a:r>
              <a:rPr lang="uk-UA" sz="1400" dirty="0">
                <a:solidFill>
                  <a:srgbClr val="001F66"/>
                </a:solidFill>
                <a:latin typeface="e-Ukraine Head Bold" pitchFamily="50" charset="-52"/>
              </a:rPr>
              <a:t> </a:t>
            </a:r>
            <a:r>
              <a:rPr lang="uk-UA" sz="1400" b="1" dirty="0">
                <a:solidFill>
                  <a:srgbClr val="001F66"/>
                </a:solidFill>
              </a:rPr>
              <a:t>1 нове робоче місце</a:t>
            </a:r>
          </a:p>
          <a:p>
            <a:r>
              <a:rPr lang="uk-UA" sz="1400" dirty="0">
                <a:solidFill>
                  <a:srgbClr val="001F66"/>
                </a:solidFill>
              </a:rPr>
              <a:t>(</a:t>
            </a:r>
            <a:r>
              <a:rPr lang="uk-UA" sz="1400" dirty="0" smtClean="0">
                <a:solidFill>
                  <a:srgbClr val="001F66"/>
                </a:solidFill>
              </a:rPr>
              <a:t>ветеран, особа з інвалідністю внаслідок війни,  </a:t>
            </a:r>
            <a:r>
              <a:rPr lang="uk-UA" sz="1400" dirty="0">
                <a:solidFill>
                  <a:srgbClr val="001F66"/>
                </a:solidFill>
              </a:rPr>
              <a:t>або другий із подружжя)</a:t>
            </a:r>
            <a:endParaRPr lang="x-none" sz="1400" dirty="0">
              <a:solidFill>
                <a:srgbClr val="001F66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57441" y="3686126"/>
            <a:ext cx="2420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/>
                </a:solidFill>
              </a:rPr>
              <a:t>до 250 тис. грн</a:t>
            </a:r>
            <a:endParaRPr lang="uk-UA" sz="2400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43B1FB6-C578-4B90-9BCB-BE9B28B33316}"/>
              </a:ext>
            </a:extLst>
          </p:cNvPr>
          <p:cNvSpPr txBox="1"/>
          <p:nvPr/>
        </p:nvSpPr>
        <p:spPr>
          <a:xfrm>
            <a:off x="374842" y="218575"/>
            <a:ext cx="9173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chemeClr val="accent1"/>
                </a:solidFill>
              </a:rPr>
              <a:t>ПІДТРИМКА ПІДПРИЄМНИЦТВА: </a:t>
            </a:r>
            <a:r>
              <a:rPr lang="uk-UA" sz="2200" b="1" dirty="0" smtClean="0">
                <a:solidFill>
                  <a:srgbClr val="001F66"/>
                </a:solidFill>
              </a:rPr>
              <a:t>ГРАНТИ </a:t>
            </a:r>
            <a:r>
              <a:rPr lang="uk-UA" sz="2200" b="1" dirty="0">
                <a:solidFill>
                  <a:srgbClr val="001F66"/>
                </a:solidFill>
              </a:rPr>
              <a:t>НА СТВОРЕННЯ АБО РОЗВИТОК ВЛАСНОГО БІЗНЕСУ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43B1FB6-C578-4B90-9BCB-BE9B28B33316}"/>
              </a:ext>
            </a:extLst>
          </p:cNvPr>
          <p:cNvSpPr txBox="1"/>
          <p:nvPr/>
        </p:nvSpPr>
        <p:spPr>
          <a:xfrm>
            <a:off x="1602996" y="1284004"/>
            <a:ext cx="8986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постанова Кабінету Міністрів України від 21 червня 2022 р.  № 738 (</a:t>
            </a:r>
            <a:r>
              <a:rPr lang="uk-UA" sz="2000" b="1" u="sng" dirty="0"/>
              <a:t>зі змінами)</a:t>
            </a:r>
            <a:endParaRPr lang="x-none" sz="2000" b="1" u="sng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5594895" y="-2808889"/>
            <a:ext cx="716460" cy="8986006"/>
          </a:xfrm>
          <a:prstGeom prst="leftBrace">
            <a:avLst>
              <a:gd name="adj1" fmla="val 8333"/>
              <a:gd name="adj2" fmla="val 5028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D866F1E-86B9-4273-97CD-59D203AF07AA}"/>
              </a:ext>
            </a:extLst>
          </p:cNvPr>
          <p:cNvSpPr txBox="1"/>
          <p:nvPr/>
        </p:nvSpPr>
        <p:spPr>
          <a:xfrm>
            <a:off x="977900" y="2134532"/>
            <a:ext cx="1081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1F66"/>
              </a:buClr>
            </a:pPr>
            <a:r>
              <a:rPr lang="uk-UA" b="1" dirty="0">
                <a:solidFill>
                  <a:srgbClr val="001F66"/>
                </a:solidFill>
              </a:rPr>
              <a:t>Порядок надання грантів для учасників бойових дій, осіб з інвалідністю внаслідок війни та членів їх сімей на створення або розвиток власного бізнесу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14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3581555-B8D8-4565-874C-4D80690DE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6"/>
            <a:ext cx="12192000" cy="6858000"/>
          </a:xfrm>
          <a:prstGeom prst="rect">
            <a:avLst/>
          </a:prstGeom>
        </p:spPr>
      </p:pic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CBFE5EBA-E12E-4DDB-8E70-25B6458BBA80}"/>
              </a:ext>
            </a:extLst>
          </p:cNvPr>
          <p:cNvSpPr/>
          <p:nvPr/>
        </p:nvSpPr>
        <p:spPr>
          <a:xfrm>
            <a:off x="-393895" y="-323557"/>
            <a:ext cx="3671668" cy="492369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9EE36AAF-6591-430F-8669-1A1BCE9832BB}"/>
              </a:ext>
            </a:extLst>
          </p:cNvPr>
          <p:cNvSpPr/>
          <p:nvPr/>
        </p:nvSpPr>
        <p:spPr>
          <a:xfrm>
            <a:off x="6393766" y="7133833"/>
            <a:ext cx="6018628" cy="246184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xmlns="" id="{9EA496E5-993A-44D3-89E9-59DCED832CD5}"/>
              </a:ext>
            </a:extLst>
          </p:cNvPr>
          <p:cNvSpPr/>
          <p:nvPr/>
        </p:nvSpPr>
        <p:spPr>
          <a:xfrm>
            <a:off x="3671668" y="-94725"/>
            <a:ext cx="3046766" cy="204262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араллелограмм 25">
            <a:extLst>
              <a:ext uri="{FF2B5EF4-FFF2-40B4-BE49-F238E27FC236}">
                <a16:creationId xmlns:a16="http://schemas.microsoft.com/office/drawing/2014/main" xmlns="" id="{658A24F9-F4EB-40B6-B201-3586D05683DB}"/>
              </a:ext>
            </a:extLst>
          </p:cNvPr>
          <p:cNvSpPr/>
          <p:nvPr/>
        </p:nvSpPr>
        <p:spPr>
          <a:xfrm>
            <a:off x="2283780" y="7234766"/>
            <a:ext cx="3046766" cy="82818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Прямоугольник 1"/>
          <p:cNvSpPr/>
          <p:nvPr/>
        </p:nvSpPr>
        <p:spPr>
          <a:xfrm>
            <a:off x="495300" y="1720840"/>
            <a:ext cx="111125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3000" dirty="0" smtClean="0">
                <a:solidFill>
                  <a:srgbClr val="000E2A"/>
                </a:solidFill>
              </a:rPr>
              <a:t>учасника бойових дій або особи з інвалідністю внаслідок війни;</a:t>
            </a:r>
          </a:p>
          <a:p>
            <a:endParaRPr lang="uk-UA" sz="3000" dirty="0" smtClean="0">
              <a:solidFill>
                <a:srgbClr val="000E2A"/>
              </a:solidFill>
            </a:endParaRPr>
          </a:p>
          <a:p>
            <a:r>
              <a:rPr lang="uk-UA" sz="3000" dirty="0" smtClean="0">
                <a:solidFill>
                  <a:srgbClr val="000E2A"/>
                </a:solidFill>
              </a:rPr>
              <a:t>- учасника бойових дій або особи з інвалідністю внаслідок війни, які загинули (пропали безвісти) або померли внаслідок поранення, контузії чи каліцтва;</a:t>
            </a:r>
          </a:p>
          <a:p>
            <a:endParaRPr lang="uk-UA" sz="3000" dirty="0" smtClean="0">
              <a:solidFill>
                <a:srgbClr val="000E2A"/>
              </a:solidFill>
            </a:endParaRPr>
          </a:p>
          <a:p>
            <a:r>
              <a:rPr lang="uk-UA" sz="3000" dirty="0" smtClean="0">
                <a:solidFill>
                  <a:srgbClr val="000E2A"/>
                </a:solidFill>
              </a:rPr>
              <a:t>- загиблих (померлих) Захисників і Захисниць України.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491978"/>
            <a:ext cx="10947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001F66"/>
                </a:solidFill>
              </a:rPr>
              <a:t>ПІД ЧЛЕНАМИ СІМ’Ї СЛІД РОЗУМІТИ ДРУЖИНУ АБО ЧОЛОВІКА:</a:t>
            </a:r>
            <a:endParaRPr lang="x-none" sz="2500" b="1" dirty="0">
              <a:solidFill>
                <a:srgbClr val="001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3581555-B8D8-4565-874C-4D80690DE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FB5E81-95B2-4F8C-9041-2B1856408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309" y="168812"/>
            <a:ext cx="1089854" cy="10797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CBFE5EBA-E12E-4DDB-8E70-25B6458BBA80}"/>
              </a:ext>
            </a:extLst>
          </p:cNvPr>
          <p:cNvSpPr/>
          <p:nvPr/>
        </p:nvSpPr>
        <p:spPr>
          <a:xfrm>
            <a:off x="-393895" y="-323557"/>
            <a:ext cx="3671668" cy="492369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9EE36AAF-6591-430F-8669-1A1BCE9832BB}"/>
              </a:ext>
            </a:extLst>
          </p:cNvPr>
          <p:cNvSpPr/>
          <p:nvPr/>
        </p:nvSpPr>
        <p:spPr>
          <a:xfrm>
            <a:off x="6393766" y="7133833"/>
            <a:ext cx="6018628" cy="246184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="" xmlns:a16="http://schemas.microsoft.com/office/drawing/2014/main" id="{9EA496E5-993A-44D3-89E9-59DCED832CD5}"/>
              </a:ext>
            </a:extLst>
          </p:cNvPr>
          <p:cNvSpPr/>
          <p:nvPr/>
        </p:nvSpPr>
        <p:spPr>
          <a:xfrm>
            <a:off x="3671668" y="-94725"/>
            <a:ext cx="3046766" cy="204262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43B1FB6-C578-4B90-9BCB-BE9B28B33316}"/>
              </a:ext>
            </a:extLst>
          </p:cNvPr>
          <p:cNvSpPr txBox="1"/>
          <p:nvPr/>
        </p:nvSpPr>
        <p:spPr>
          <a:xfrm>
            <a:off x="403537" y="269310"/>
            <a:ext cx="969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1F66"/>
                </a:solidFill>
              </a:rPr>
              <a:t>ВИЗНАЧЕНІ НАПРЯМКИ ВИТРАТ ТА Є ОБМЕЖЕННЯ ЗА ДЕЯКИМИ З НИХ</a:t>
            </a:r>
            <a:endParaRPr lang="x-none" sz="2400" b="1" dirty="0">
              <a:solidFill>
                <a:srgbClr val="001F66"/>
              </a:solidFill>
            </a:endParaRPr>
          </a:p>
        </p:txBody>
      </p:sp>
      <p:sp>
        <p:nvSpPr>
          <p:cNvPr id="26" name="Параллелограмм 25">
            <a:extLst>
              <a:ext uri="{FF2B5EF4-FFF2-40B4-BE49-F238E27FC236}">
                <a16:creationId xmlns="" xmlns:a16="http://schemas.microsoft.com/office/drawing/2014/main" id="{658A24F9-F4EB-40B6-B201-3586D05683DB}"/>
              </a:ext>
            </a:extLst>
          </p:cNvPr>
          <p:cNvSpPr/>
          <p:nvPr/>
        </p:nvSpPr>
        <p:spPr>
          <a:xfrm>
            <a:off x="2283780" y="7234766"/>
            <a:ext cx="3046766" cy="82818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Прямоугольник 3"/>
          <p:cNvSpPr/>
          <p:nvPr/>
        </p:nvSpPr>
        <p:spPr>
          <a:xfrm>
            <a:off x="341905" y="730975"/>
            <a:ext cx="108535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2000" kern="0" dirty="0" smtClean="0">
                <a:solidFill>
                  <a:srgbClr val="002060"/>
                </a:solidFill>
              </a:rPr>
              <a:t>придбання меблів, обладнання, транспортних засобів (які будуть використовуватися в комерційних та виробничих цілях), необхідних для провадження господарської діяльності, що не підлягає відчуженню до виконання </a:t>
            </a:r>
            <a:r>
              <a:rPr lang="ru-RU" sz="2000" kern="0" dirty="0" smtClean="0">
                <a:solidFill>
                  <a:srgbClr val="002060"/>
                </a:solidFill>
              </a:rPr>
              <a:t>умов </a:t>
            </a:r>
            <a:r>
              <a:rPr lang="ru-RU" sz="2000" kern="0" dirty="0">
                <a:solidFill>
                  <a:srgbClr val="002060"/>
                </a:solidFill>
              </a:rPr>
              <a:t>договору про </a:t>
            </a:r>
            <a:r>
              <a:rPr lang="uk-UA" sz="2000" kern="0" dirty="0" smtClean="0">
                <a:solidFill>
                  <a:srgbClr val="002060"/>
                </a:solidFill>
              </a:rPr>
              <a:t>надання</a:t>
            </a:r>
            <a:r>
              <a:rPr lang="ru-RU" sz="2000" kern="0" dirty="0" smtClean="0">
                <a:solidFill>
                  <a:srgbClr val="002060"/>
                </a:solidFill>
              </a:rPr>
              <a:t> </a:t>
            </a:r>
            <a:r>
              <a:rPr lang="ru-RU" sz="2000" kern="0" dirty="0">
                <a:solidFill>
                  <a:srgbClr val="002060"/>
                </a:solidFill>
              </a:rPr>
              <a:t>гранту</a:t>
            </a:r>
            <a:r>
              <a:rPr lang="uk-UA" sz="2000" kern="0" dirty="0">
                <a:solidFill>
                  <a:srgbClr val="002060"/>
                </a:solidFill>
              </a:rPr>
              <a:t>;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uk-UA" sz="1000" kern="0" dirty="0" smtClean="0">
              <a:solidFill>
                <a:srgbClr val="00206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2000" kern="0" dirty="0" smtClean="0">
                <a:solidFill>
                  <a:srgbClr val="002060"/>
                </a:solidFill>
              </a:rPr>
              <a:t>закупівля </a:t>
            </a:r>
            <a:r>
              <a:rPr lang="uk-UA" sz="2000" kern="0" dirty="0">
                <a:solidFill>
                  <a:srgbClr val="002060"/>
                </a:solidFill>
              </a:rPr>
              <a:t>ліцензійного програмного </a:t>
            </a:r>
            <a:r>
              <a:rPr lang="uk-UA" sz="2000" kern="0" dirty="0" smtClean="0">
                <a:solidFill>
                  <a:srgbClr val="002060"/>
                </a:solidFill>
              </a:rPr>
              <a:t>забезпечення</a:t>
            </a:r>
            <a:r>
              <a:rPr lang="uk-UA" sz="2000" kern="0" dirty="0">
                <a:solidFill>
                  <a:srgbClr val="002060"/>
                </a:solidFill>
              </a:rPr>
              <a:t> </a:t>
            </a:r>
            <a:r>
              <a:rPr lang="ru-RU" sz="2000" kern="0" dirty="0" smtClean="0">
                <a:solidFill>
                  <a:srgbClr val="002060"/>
                </a:solidFill>
              </a:rPr>
              <a:t>(не </a:t>
            </a:r>
            <a:r>
              <a:rPr lang="uk-UA" sz="2000" kern="0" dirty="0" smtClean="0">
                <a:solidFill>
                  <a:srgbClr val="002060"/>
                </a:solidFill>
              </a:rPr>
              <a:t>більше 50 % розміру гранту</a:t>
            </a:r>
            <a:r>
              <a:rPr lang="ru-RU" sz="2000" kern="0" dirty="0" smtClean="0">
                <a:solidFill>
                  <a:srgbClr val="002060"/>
                </a:solidFill>
              </a:rPr>
              <a:t>)</a:t>
            </a:r>
          </a:p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uk-UA" sz="1000" kern="0" dirty="0" smtClean="0">
              <a:solidFill>
                <a:srgbClr val="00206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2000" kern="0" dirty="0">
                <a:solidFill>
                  <a:srgbClr val="002060"/>
                </a:solidFill>
              </a:rPr>
              <a:t>закупівля свійських тварин, птиці та бджіл, молодняка тварин та птиці, об’єктів аквакультури, саджанців, посівного матеріалу, сировини, матеріалів, товарів та послуг, пов’язаних з реалізацією бізнес-плану </a:t>
            </a:r>
            <a:r>
              <a:rPr lang="uk-UA" sz="2000" kern="0" dirty="0" smtClean="0">
                <a:solidFill>
                  <a:srgbClr val="002060"/>
                </a:solidFill>
              </a:rPr>
              <a:t>(сумарно </a:t>
            </a:r>
            <a:r>
              <a:rPr lang="uk-UA" sz="2000" kern="0" dirty="0">
                <a:solidFill>
                  <a:srgbClr val="002060"/>
                </a:solidFill>
              </a:rPr>
              <a:t>не більше 70 </a:t>
            </a:r>
            <a:r>
              <a:rPr lang="uk-UA" sz="2000" kern="0" dirty="0" smtClean="0">
                <a:solidFill>
                  <a:srgbClr val="002060"/>
                </a:solidFill>
              </a:rPr>
              <a:t>% </a:t>
            </a:r>
            <a:r>
              <a:rPr lang="uk-UA" sz="2000" kern="0" dirty="0">
                <a:solidFill>
                  <a:srgbClr val="002060"/>
                </a:solidFill>
              </a:rPr>
              <a:t>розміру гранту</a:t>
            </a:r>
            <a:r>
              <a:rPr lang="uk-UA" sz="2000" kern="0" dirty="0" smtClean="0">
                <a:solidFill>
                  <a:srgbClr val="002060"/>
                </a:solidFill>
              </a:rPr>
              <a:t>);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endParaRPr lang="uk-UA" sz="1000" kern="0" dirty="0">
              <a:solidFill>
                <a:srgbClr val="00206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2000" kern="0" dirty="0">
                <a:solidFill>
                  <a:srgbClr val="002060"/>
                </a:solidFill>
              </a:rPr>
              <a:t>послуги маркетингу та реклами (</a:t>
            </a:r>
            <a:r>
              <a:rPr lang="uk-UA" sz="2000" u="sng" kern="0" dirty="0">
                <a:solidFill>
                  <a:srgbClr val="002060"/>
                </a:solidFill>
              </a:rPr>
              <a:t>не більше 10 % розміру гранту</a:t>
            </a:r>
            <a:r>
              <a:rPr lang="uk-UA" sz="2000" kern="0" dirty="0" smtClean="0">
                <a:solidFill>
                  <a:srgbClr val="002060"/>
                </a:solidFill>
              </a:rPr>
              <a:t>);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uk-UA" sz="1000" kern="0" dirty="0">
              <a:solidFill>
                <a:srgbClr val="002060"/>
              </a:solidFill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uk-UA" sz="2000" kern="0" dirty="0">
                <a:solidFill>
                  <a:srgbClr val="002060"/>
                </a:solidFill>
              </a:rPr>
              <a:t>орендна плата за нежитлове приміщення (</a:t>
            </a:r>
            <a:r>
              <a:rPr lang="uk-UA" sz="2000" u="sng" kern="0" dirty="0">
                <a:solidFill>
                  <a:srgbClr val="002060"/>
                </a:solidFill>
              </a:rPr>
              <a:t>не більше 25 </a:t>
            </a:r>
            <a:r>
              <a:rPr lang="uk-UA" sz="2000" u="sng" kern="0" dirty="0" smtClean="0">
                <a:solidFill>
                  <a:srgbClr val="002060"/>
                </a:solidFill>
              </a:rPr>
              <a:t>% розміру  гранту</a:t>
            </a:r>
            <a:r>
              <a:rPr lang="uk-UA" sz="2000" kern="0" dirty="0" smtClean="0">
                <a:solidFill>
                  <a:srgbClr val="002060"/>
                </a:solidFill>
              </a:rPr>
              <a:t>);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uk-UA" sz="1000" kern="0" dirty="0">
              <a:solidFill>
                <a:srgbClr val="00206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2000" kern="0" dirty="0">
                <a:solidFill>
                  <a:srgbClr val="002060"/>
                </a:solidFill>
              </a:rPr>
              <a:t>орендна плата за обладнання (</a:t>
            </a:r>
            <a:r>
              <a:rPr lang="uk-UA" sz="2000" u="sng" kern="0" dirty="0">
                <a:solidFill>
                  <a:srgbClr val="002060"/>
                </a:solidFill>
              </a:rPr>
              <a:t>не більше </a:t>
            </a:r>
            <a:r>
              <a:rPr lang="uk-UA" sz="2000" u="sng" kern="0" dirty="0" smtClean="0">
                <a:solidFill>
                  <a:srgbClr val="002060"/>
                </a:solidFill>
              </a:rPr>
              <a:t>30 % розміру </a:t>
            </a:r>
            <a:r>
              <a:rPr lang="uk-UA" sz="2000" u="sng" kern="0" dirty="0">
                <a:solidFill>
                  <a:srgbClr val="002060"/>
                </a:solidFill>
              </a:rPr>
              <a:t>гранту</a:t>
            </a:r>
            <a:r>
              <a:rPr lang="uk-UA" sz="2000" kern="0" dirty="0" smtClean="0">
                <a:solidFill>
                  <a:srgbClr val="002060"/>
                </a:solidFill>
              </a:rPr>
              <a:t>);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uk-UA" sz="1000" kern="0" dirty="0">
              <a:solidFill>
                <a:srgbClr val="002060"/>
              </a:solidFill>
            </a:endParaRPr>
          </a:p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2000" kern="0" dirty="0">
                <a:solidFill>
                  <a:srgbClr val="002060"/>
                </a:solidFill>
              </a:rPr>
              <a:t>лізинг обладнання, крім автомобілів, мотоциклів та інших транспортних засобів особистого користування (</a:t>
            </a:r>
            <a:r>
              <a:rPr lang="uk-UA" sz="2000" u="sng" kern="0" dirty="0">
                <a:solidFill>
                  <a:srgbClr val="002060"/>
                </a:solidFill>
              </a:rPr>
              <a:t>не більше 50 </a:t>
            </a:r>
            <a:r>
              <a:rPr lang="uk-UA" sz="2000" u="sng" kern="0" dirty="0" smtClean="0">
                <a:solidFill>
                  <a:srgbClr val="002060"/>
                </a:solidFill>
              </a:rPr>
              <a:t>% </a:t>
            </a:r>
            <a:r>
              <a:rPr lang="uk-UA" sz="2000" u="sng" kern="0" dirty="0">
                <a:solidFill>
                  <a:srgbClr val="002060"/>
                </a:solidFill>
              </a:rPr>
              <a:t>загального розміру гранту</a:t>
            </a:r>
            <a:r>
              <a:rPr lang="uk-UA" sz="2000" kern="0" dirty="0" smtClean="0">
                <a:solidFill>
                  <a:srgbClr val="002060"/>
                </a:solidFill>
              </a:rPr>
              <a:t>);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uk-UA" sz="2000" kern="0" dirty="0">
              <a:solidFill>
                <a:srgbClr val="002060"/>
              </a:solidFill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uk-UA" sz="2000" kern="0" dirty="0">
                <a:solidFill>
                  <a:srgbClr val="002060"/>
                </a:solidFill>
              </a:rPr>
              <a:t>використання у підприємницькій діяльності прав інших суб’єктів господарювання (комерційна концесія).</a:t>
            </a:r>
          </a:p>
        </p:txBody>
      </p:sp>
    </p:spTree>
    <p:extLst>
      <p:ext uri="{BB962C8B-B14F-4D97-AF65-F5344CB8AC3E}">
        <p14:creationId xmlns:p14="http://schemas.microsoft.com/office/powerpoint/2010/main" val="38780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3581555-B8D8-4565-874C-4D80690DE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8" y="7406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FB5E81-95B2-4F8C-9041-2B1856408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09" y="168812"/>
            <a:ext cx="970530" cy="9614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CBFE5EBA-E12E-4DDB-8E70-25B6458BBA80}"/>
              </a:ext>
            </a:extLst>
          </p:cNvPr>
          <p:cNvSpPr/>
          <p:nvPr/>
        </p:nvSpPr>
        <p:spPr>
          <a:xfrm>
            <a:off x="-393895" y="-323557"/>
            <a:ext cx="3671668" cy="492369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9EE36AAF-6591-430F-8669-1A1BCE9832BB}"/>
              </a:ext>
            </a:extLst>
          </p:cNvPr>
          <p:cNvSpPr/>
          <p:nvPr/>
        </p:nvSpPr>
        <p:spPr>
          <a:xfrm>
            <a:off x="6393766" y="7133833"/>
            <a:ext cx="6018628" cy="246184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="" xmlns:a16="http://schemas.microsoft.com/office/drawing/2014/main" id="{9EA496E5-993A-44D3-89E9-59DCED832CD5}"/>
              </a:ext>
            </a:extLst>
          </p:cNvPr>
          <p:cNvSpPr/>
          <p:nvPr/>
        </p:nvSpPr>
        <p:spPr>
          <a:xfrm>
            <a:off x="3671668" y="-94725"/>
            <a:ext cx="3046766" cy="204262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43B1FB6-C578-4B90-9BCB-BE9B28B33316}"/>
              </a:ext>
            </a:extLst>
          </p:cNvPr>
          <p:cNvSpPr txBox="1"/>
          <p:nvPr/>
        </p:nvSpPr>
        <p:spPr>
          <a:xfrm>
            <a:off x="403537" y="269310"/>
            <a:ext cx="969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1F66"/>
                </a:solidFill>
              </a:rPr>
              <a:t>Заяву на отримання гранту можуть подати</a:t>
            </a:r>
            <a:r>
              <a:rPr lang="ru-RU" sz="2400" b="1" dirty="0" smtClean="0">
                <a:solidFill>
                  <a:srgbClr val="001F66"/>
                </a:solidFill>
              </a:rPr>
              <a:t>:</a:t>
            </a:r>
            <a:endParaRPr lang="x-none" sz="2400" b="1" dirty="0">
              <a:solidFill>
                <a:srgbClr val="001F66"/>
              </a:solidFill>
            </a:endParaRPr>
          </a:p>
        </p:txBody>
      </p:sp>
      <p:sp>
        <p:nvSpPr>
          <p:cNvPr id="26" name="Параллелограмм 25">
            <a:extLst>
              <a:ext uri="{FF2B5EF4-FFF2-40B4-BE49-F238E27FC236}">
                <a16:creationId xmlns="" xmlns:a16="http://schemas.microsoft.com/office/drawing/2014/main" id="{658A24F9-F4EB-40B6-B201-3586D05683DB}"/>
              </a:ext>
            </a:extLst>
          </p:cNvPr>
          <p:cNvSpPr/>
          <p:nvPr/>
        </p:nvSpPr>
        <p:spPr>
          <a:xfrm>
            <a:off x="2283780" y="7234766"/>
            <a:ext cx="3046766" cy="82818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Прямоугольник 3"/>
          <p:cNvSpPr/>
          <p:nvPr/>
        </p:nvSpPr>
        <p:spPr>
          <a:xfrm>
            <a:off x="341905" y="730975"/>
            <a:ext cx="11494495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1700" kern="0" dirty="0" smtClean="0">
                <a:solidFill>
                  <a:srgbClr val="002060"/>
                </a:solidFill>
              </a:rPr>
              <a:t>громадяни України;</a:t>
            </a:r>
          </a:p>
          <a:p>
            <a:pPr lvl="0" eaLnBrk="0" fontAlgn="base" hangingPunct="0">
              <a:spcAft>
                <a:spcPct val="0"/>
              </a:spcAft>
              <a:defRPr/>
            </a:pPr>
            <a:endParaRPr lang="uk-UA" sz="600" kern="0" dirty="0" smtClean="0">
              <a:solidFill>
                <a:srgbClr val="002060"/>
              </a:solidFill>
            </a:endParaRP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1700" kern="0" dirty="0" smtClean="0">
                <a:solidFill>
                  <a:srgbClr val="002060"/>
                </a:solidFill>
              </a:rPr>
              <a:t>суб’єкти </a:t>
            </a:r>
            <a:r>
              <a:rPr lang="uk-UA" sz="1700" kern="0" dirty="0" err="1" smtClean="0">
                <a:solidFill>
                  <a:srgbClr val="002060"/>
                </a:solidFill>
              </a:rPr>
              <a:t>мікропідприємництва</a:t>
            </a:r>
            <a:r>
              <a:rPr lang="uk-UA" sz="1700" kern="0" dirty="0" smtClean="0">
                <a:solidFill>
                  <a:srgbClr val="002060"/>
                </a:solidFill>
              </a:rPr>
              <a:t>  чи малого підприємництва (фізична особа - підприємець або юридична особа), крім суб’єктів господарювання державного та комунального секторів економіки;</a:t>
            </a: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uk-UA" sz="600" kern="0" dirty="0" smtClean="0">
              <a:solidFill>
                <a:srgbClr val="002060"/>
              </a:solidFill>
            </a:endParaRP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1700" kern="0" dirty="0" smtClean="0">
                <a:solidFill>
                  <a:srgbClr val="002060"/>
                </a:solidFill>
              </a:rPr>
              <a:t>суб’єкти господарювання, які станом на дату подання заяви фактично не перебувають та не провадять господарську діяльність на територіях активних бойових дій та тимчасово окупованих Російською Федерацією територіях України;</a:t>
            </a:r>
          </a:p>
          <a:p>
            <a:pPr lvl="0" algn="just" eaLnBrk="0" fontAlgn="base" hangingPunct="0">
              <a:spcAft>
                <a:spcPct val="0"/>
              </a:spcAft>
              <a:defRPr/>
            </a:pPr>
            <a:endParaRPr lang="uk-UA" sz="700" kern="0" dirty="0" smtClean="0">
              <a:solidFill>
                <a:srgbClr val="002060"/>
              </a:solidFill>
            </a:endParaRP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1700" kern="0" dirty="0" smtClean="0">
                <a:solidFill>
                  <a:srgbClr val="002060"/>
                </a:solidFill>
              </a:rPr>
              <a:t>суб’єкти господарювання, які не провадять господарську діяльність на території Російської Федерації та Республіки Білорусь;</a:t>
            </a: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uk-UA" sz="600" kern="0" dirty="0" smtClean="0">
              <a:solidFill>
                <a:srgbClr val="002060"/>
              </a:solidFill>
            </a:endParaRP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1700" kern="0" dirty="0" smtClean="0">
                <a:solidFill>
                  <a:srgbClr val="002060"/>
                </a:solidFill>
              </a:rPr>
              <a:t>суб’єкти господарювання, які не віднесені до юридичних або фізичних осіб, до яких застосовуються спеціальні економічні та інші обмежувальні заходи (санкції);</a:t>
            </a: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uk-UA" sz="600" kern="0" dirty="0" smtClean="0">
              <a:solidFill>
                <a:srgbClr val="002060"/>
              </a:solidFill>
            </a:endParaRP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1700" kern="0" dirty="0" smtClean="0">
                <a:solidFill>
                  <a:srgbClr val="002060"/>
                </a:solidFill>
              </a:rPr>
              <a:t>суб’єкти господарювання щодо яких не порушено справи про банкрутство та/або яких не визнано банкрутами, та/або які не перебувають на стадії ліквідації;</a:t>
            </a: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uk-UA" sz="600" kern="0" dirty="0" smtClean="0">
              <a:solidFill>
                <a:srgbClr val="002060"/>
              </a:solidFill>
            </a:endParaRP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1700" kern="0" dirty="0" smtClean="0">
                <a:solidFill>
                  <a:srgbClr val="002060"/>
                </a:solidFill>
              </a:rPr>
              <a:t>суб’єкти господарювання, які не є кредитними або страховими організаціями, інвестиційними або недержавними пенсійними фондами, професійними учасниками ринку цінних паперів, ломбардами;</a:t>
            </a: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uk-UA" sz="600" kern="0" dirty="0" smtClean="0">
              <a:solidFill>
                <a:srgbClr val="002060"/>
              </a:solidFill>
            </a:endParaRP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1700" kern="0" dirty="0" smtClean="0">
                <a:solidFill>
                  <a:srgbClr val="002060"/>
                </a:solidFill>
              </a:rPr>
              <a:t>суб’єкти господарювання, які не здійснюють виробництво та/або реалізацію зброї, алкогольних напоїв (крім виробництва (без додавання спирту) та/або реалізації вин виноградних, вин плодово-ягідних, напоїв медових), тютюнових виробів, обмін валют;</a:t>
            </a: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uk-UA" sz="600" kern="0" dirty="0" smtClean="0">
              <a:solidFill>
                <a:srgbClr val="002060"/>
              </a:solidFill>
            </a:endParaRPr>
          </a:p>
          <a:p>
            <a:pPr marL="342900" lvl="0" indent="-342900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1700" kern="0" dirty="0" smtClean="0">
                <a:solidFill>
                  <a:srgbClr val="002060"/>
                </a:solidFill>
              </a:rPr>
              <a:t>суб’єкти господарювання щодо яких відсутнє рішення суду, яке набрало законної сили, про притягнення до кримінальної відповідальності за корупційне правопорушення.</a:t>
            </a:r>
            <a:endParaRPr kumimoji="0" lang="uk-UA" sz="1700" b="0" i="0" u="none" strike="noStrike" kern="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60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3581555-B8D8-4565-874C-4D80690DE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8" y="7406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FB5E81-95B2-4F8C-9041-2B1856408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09" y="168812"/>
            <a:ext cx="970530" cy="9614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CBFE5EBA-E12E-4DDB-8E70-25B6458BBA80}"/>
              </a:ext>
            </a:extLst>
          </p:cNvPr>
          <p:cNvSpPr/>
          <p:nvPr/>
        </p:nvSpPr>
        <p:spPr>
          <a:xfrm>
            <a:off x="-393895" y="-323557"/>
            <a:ext cx="3671668" cy="492369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="" xmlns:a16="http://schemas.microsoft.com/office/drawing/2014/main" id="{9EE36AAF-6591-430F-8669-1A1BCE9832BB}"/>
              </a:ext>
            </a:extLst>
          </p:cNvPr>
          <p:cNvSpPr/>
          <p:nvPr/>
        </p:nvSpPr>
        <p:spPr>
          <a:xfrm>
            <a:off x="6393766" y="7133833"/>
            <a:ext cx="6018628" cy="246184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="" xmlns:a16="http://schemas.microsoft.com/office/drawing/2014/main" id="{9EA496E5-993A-44D3-89E9-59DCED832CD5}"/>
              </a:ext>
            </a:extLst>
          </p:cNvPr>
          <p:cNvSpPr/>
          <p:nvPr/>
        </p:nvSpPr>
        <p:spPr>
          <a:xfrm>
            <a:off x="3671668" y="-94725"/>
            <a:ext cx="3046766" cy="204262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43B1FB6-C578-4B90-9BCB-BE9B28B33316}"/>
              </a:ext>
            </a:extLst>
          </p:cNvPr>
          <p:cNvSpPr txBox="1"/>
          <p:nvPr/>
        </p:nvSpPr>
        <p:spPr>
          <a:xfrm>
            <a:off x="403537" y="269310"/>
            <a:ext cx="969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1F66"/>
                </a:solidFill>
              </a:rPr>
              <a:t>ВІДПОВІДНО ДО ГОСПОДАРСЬКОГО КОДЕКСУ </a:t>
            </a:r>
            <a:r>
              <a:rPr lang="uk-UA" sz="2400" b="1" dirty="0">
                <a:solidFill>
                  <a:srgbClr val="001F66"/>
                </a:solidFill>
              </a:rPr>
              <a:t>УКРАЇНИ</a:t>
            </a:r>
            <a:r>
              <a:rPr lang="ru-RU" sz="2400" b="1" dirty="0" smtClean="0">
                <a:solidFill>
                  <a:srgbClr val="001F66"/>
                </a:solidFill>
              </a:rPr>
              <a:t>:</a:t>
            </a:r>
            <a:endParaRPr lang="x-none" sz="2400" b="1" dirty="0">
              <a:solidFill>
                <a:srgbClr val="001F66"/>
              </a:solidFill>
            </a:endParaRPr>
          </a:p>
        </p:txBody>
      </p:sp>
      <p:sp>
        <p:nvSpPr>
          <p:cNvPr id="26" name="Параллелограмм 25">
            <a:extLst>
              <a:ext uri="{FF2B5EF4-FFF2-40B4-BE49-F238E27FC236}">
                <a16:creationId xmlns="" xmlns:a16="http://schemas.microsoft.com/office/drawing/2014/main" id="{658A24F9-F4EB-40B6-B201-3586D05683DB}"/>
              </a:ext>
            </a:extLst>
          </p:cNvPr>
          <p:cNvSpPr/>
          <p:nvPr/>
        </p:nvSpPr>
        <p:spPr>
          <a:xfrm>
            <a:off x="2283780" y="7234766"/>
            <a:ext cx="3046766" cy="82818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Прямоугольник 3"/>
          <p:cNvSpPr/>
          <p:nvPr/>
        </p:nvSpPr>
        <p:spPr>
          <a:xfrm>
            <a:off x="341905" y="730975"/>
            <a:ext cx="114944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endParaRPr lang="uk-UA" sz="2500" b="1" kern="0" dirty="0" smtClean="0">
              <a:solidFill>
                <a:srgbClr val="002060"/>
              </a:solidFill>
            </a:endParaRPr>
          </a:p>
          <a:p>
            <a:pPr lvl="0" eaLnBrk="0" fontAlgn="base" hangingPunct="0">
              <a:spcAft>
                <a:spcPct val="0"/>
              </a:spcAft>
              <a:defRPr/>
            </a:pPr>
            <a:r>
              <a:rPr lang="uk-UA" sz="2500" b="1" kern="0" dirty="0" smtClean="0">
                <a:solidFill>
                  <a:srgbClr val="002060"/>
                </a:solidFill>
              </a:rPr>
              <a:t>Суб’єктами </a:t>
            </a:r>
            <a:r>
              <a:rPr lang="uk-UA" sz="2500" b="1" kern="0" dirty="0" err="1">
                <a:solidFill>
                  <a:srgbClr val="002060"/>
                </a:solidFill>
              </a:rPr>
              <a:t>мікропідприємництва</a:t>
            </a:r>
            <a:r>
              <a:rPr lang="uk-UA" sz="2500" b="1" kern="0" dirty="0">
                <a:solidFill>
                  <a:srgbClr val="002060"/>
                </a:solidFill>
              </a:rPr>
              <a:t> є:</a:t>
            </a:r>
          </a:p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2500" kern="0" dirty="0">
                <a:solidFill>
                  <a:srgbClr val="002060"/>
                </a:solidFill>
              </a:rPr>
              <a:t>фізичні особи – підприємці та юридичні особи, у яких середня кількість працівників за звітний період (календарний рік) не перевищує 10 осіб та річний дохід від будь-якої діяльності не перевищує суму, еквівалентну 2 мільйонам євро</a:t>
            </a:r>
            <a:r>
              <a:rPr lang="uk-UA" sz="2500" kern="0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uk-UA" sz="2500" kern="0" dirty="0">
              <a:solidFill>
                <a:srgbClr val="002060"/>
              </a:solidFill>
            </a:endParaRPr>
          </a:p>
          <a:p>
            <a:pPr lvl="0" eaLnBrk="0" fontAlgn="base" hangingPunct="0">
              <a:spcAft>
                <a:spcPct val="0"/>
              </a:spcAft>
              <a:defRPr/>
            </a:pPr>
            <a:r>
              <a:rPr lang="uk-UA" sz="2500" b="1" kern="0" dirty="0">
                <a:solidFill>
                  <a:srgbClr val="002060"/>
                </a:solidFill>
              </a:rPr>
              <a:t>Суб’єктами малого підприємництва є:</a:t>
            </a:r>
          </a:p>
          <a:p>
            <a:pPr marL="342900" lvl="0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2500" kern="0" dirty="0">
                <a:solidFill>
                  <a:srgbClr val="002060"/>
                </a:solidFill>
              </a:rPr>
              <a:t>фізичні особи – підприємці та юридичні особи, у яких середня кількість працівників за звітний період (календарний рік) не перевищує 50 осіб та річний дохід від будь-якої діяльності не перевищує суму, еквівалентну 10 мільйонам євро.</a:t>
            </a:r>
          </a:p>
        </p:txBody>
      </p:sp>
    </p:spTree>
    <p:extLst>
      <p:ext uri="{BB962C8B-B14F-4D97-AF65-F5344CB8AC3E}">
        <p14:creationId xmlns:p14="http://schemas.microsoft.com/office/powerpoint/2010/main" val="9948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439C8C-E9D8-4774-822B-5B6DCE87F9F0}"/>
              </a:ext>
            </a:extLst>
          </p:cNvPr>
          <p:cNvSpPr txBox="1"/>
          <p:nvPr/>
        </p:nvSpPr>
        <p:spPr>
          <a:xfrm>
            <a:off x="2283780" y="3323188"/>
            <a:ext cx="759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ПРАЦЕВЛАШТУВАННЯ ВЕТЕРАНА</a:t>
            </a:r>
            <a:endParaRPr lang="x-none" sz="4000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3581555-B8D8-4565-874C-4D80690DE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711"/>
            <a:ext cx="12192000" cy="70057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FB5E81-95B2-4F8C-9041-2B1856408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00" y="104873"/>
            <a:ext cx="1089854" cy="10797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CBFE5EBA-E12E-4DDB-8E70-25B6458BBA80}"/>
              </a:ext>
            </a:extLst>
          </p:cNvPr>
          <p:cNvSpPr/>
          <p:nvPr/>
        </p:nvSpPr>
        <p:spPr>
          <a:xfrm>
            <a:off x="-393895" y="-323557"/>
            <a:ext cx="3671668" cy="492369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9EE36AAF-6591-430F-8669-1A1BCE9832BB}"/>
              </a:ext>
            </a:extLst>
          </p:cNvPr>
          <p:cNvSpPr/>
          <p:nvPr/>
        </p:nvSpPr>
        <p:spPr>
          <a:xfrm>
            <a:off x="6393766" y="7133833"/>
            <a:ext cx="6018628" cy="246184"/>
          </a:xfrm>
          <a:prstGeom prst="parallelogram">
            <a:avLst/>
          </a:prstGeom>
          <a:solidFill>
            <a:srgbClr val="001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xmlns="" id="{9EA496E5-993A-44D3-89E9-59DCED832CD5}"/>
              </a:ext>
            </a:extLst>
          </p:cNvPr>
          <p:cNvSpPr/>
          <p:nvPr/>
        </p:nvSpPr>
        <p:spPr>
          <a:xfrm>
            <a:off x="3671668" y="-94725"/>
            <a:ext cx="3046766" cy="204262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3B1FB6-C578-4B90-9BCB-BE9B28B33316}"/>
              </a:ext>
            </a:extLst>
          </p:cNvPr>
          <p:cNvSpPr txBox="1"/>
          <p:nvPr/>
        </p:nvSpPr>
        <p:spPr>
          <a:xfrm>
            <a:off x="292221" y="338236"/>
            <a:ext cx="86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1F66"/>
                </a:solidFill>
              </a:rPr>
              <a:t>ВАЖЛИВО:</a:t>
            </a:r>
            <a:endParaRPr lang="x-none" sz="2400" b="1" dirty="0">
              <a:solidFill>
                <a:srgbClr val="001F66"/>
              </a:solidFill>
            </a:endParaRPr>
          </a:p>
        </p:txBody>
      </p:sp>
      <p:sp>
        <p:nvSpPr>
          <p:cNvPr id="26" name="Параллелограмм 25">
            <a:extLst>
              <a:ext uri="{FF2B5EF4-FFF2-40B4-BE49-F238E27FC236}">
                <a16:creationId xmlns:a16="http://schemas.microsoft.com/office/drawing/2014/main" xmlns="" id="{658A24F9-F4EB-40B6-B201-3586D05683DB}"/>
              </a:ext>
            </a:extLst>
          </p:cNvPr>
          <p:cNvSpPr/>
          <p:nvPr/>
        </p:nvSpPr>
        <p:spPr>
          <a:xfrm>
            <a:off x="2283780" y="7234766"/>
            <a:ext cx="3046766" cy="82818"/>
          </a:xfrm>
          <a:prstGeom prst="parallelogram">
            <a:avLst/>
          </a:prstGeom>
          <a:solidFill>
            <a:srgbClr val="FFC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1019C363-350B-438A-9893-AD79293AC8C5}"/>
              </a:ext>
            </a:extLst>
          </p:cNvPr>
          <p:cNvCxnSpPr>
            <a:cxnSpLocks/>
          </p:cNvCxnSpPr>
          <p:nvPr/>
        </p:nvCxnSpPr>
        <p:spPr>
          <a:xfrm>
            <a:off x="7991372" y="1284030"/>
            <a:ext cx="0" cy="3132611"/>
          </a:xfrm>
          <a:prstGeom prst="line">
            <a:avLst/>
          </a:prstGeom>
          <a:ln w="28575">
            <a:solidFill>
              <a:srgbClr val="001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AEFD0DC7-1920-453E-98CA-83FDF7657E09}"/>
              </a:ext>
            </a:extLst>
          </p:cNvPr>
          <p:cNvCxnSpPr>
            <a:cxnSpLocks/>
          </p:cNvCxnSpPr>
          <p:nvPr/>
        </p:nvCxnSpPr>
        <p:spPr>
          <a:xfrm>
            <a:off x="4263945" y="1260905"/>
            <a:ext cx="0" cy="3132611"/>
          </a:xfrm>
          <a:prstGeom prst="line">
            <a:avLst/>
          </a:prstGeom>
          <a:ln w="28575">
            <a:solidFill>
              <a:srgbClr val="001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112B765-4406-4E20-ACBB-D039B4062504}"/>
              </a:ext>
            </a:extLst>
          </p:cNvPr>
          <p:cNvSpPr txBox="1"/>
          <p:nvPr/>
        </p:nvSpPr>
        <p:spPr>
          <a:xfrm>
            <a:off x="5220645" y="1453105"/>
            <a:ext cx="2676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1F66"/>
                </a:solidFill>
              </a:rPr>
              <a:t>Використати </a:t>
            </a:r>
            <a:r>
              <a:rPr lang="uk-UA" sz="2000" u="sng" dirty="0" smtClean="0">
                <a:solidFill>
                  <a:srgbClr val="001F66"/>
                </a:solidFill>
              </a:rPr>
              <a:t>грант </a:t>
            </a:r>
            <a:r>
              <a:rPr lang="uk-UA" sz="2000" dirty="0" smtClean="0">
                <a:solidFill>
                  <a:srgbClr val="001F66"/>
                </a:solidFill>
              </a:rPr>
              <a:t>протягом 6 місяців з дати отримання </a:t>
            </a:r>
            <a:endParaRPr lang="uk-UA" sz="2000" dirty="0">
              <a:solidFill>
                <a:srgbClr val="001F66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F024E63F-A83F-4C50-9AB0-20A5CB87D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80" y="2827212"/>
            <a:ext cx="565770" cy="58878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F777E25-A4C7-4A80-86C7-1F46789A80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74" y="1328152"/>
            <a:ext cx="585792" cy="72737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4B5E4764-0CAB-4457-BA38-728FE61FB8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82" y="2898956"/>
            <a:ext cx="854576" cy="58316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AA0FBBC-2EC4-463C-90EA-28A2CC3528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1" y="1319757"/>
            <a:ext cx="639832" cy="7154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12B765-4406-4E20-ACBB-D039B4062504}"/>
              </a:ext>
            </a:extLst>
          </p:cNvPr>
          <p:cNvSpPr txBox="1"/>
          <p:nvPr/>
        </p:nvSpPr>
        <p:spPr>
          <a:xfrm>
            <a:off x="5315284" y="3098469"/>
            <a:ext cx="2676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>
                <a:solidFill>
                  <a:srgbClr val="001F66"/>
                </a:solidFill>
              </a:rPr>
              <a:t>С</a:t>
            </a:r>
            <a:r>
              <a:rPr lang="uk-UA" sz="2000" dirty="0" smtClean="0">
                <a:solidFill>
                  <a:srgbClr val="001F66"/>
                </a:solidFill>
              </a:rPr>
              <a:t>творити робочі місця протягом 6 місяців з дати отримання</a:t>
            </a:r>
            <a:endParaRPr lang="uk-UA" sz="2000" dirty="0">
              <a:solidFill>
                <a:srgbClr val="001F66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112B765-4406-4E20-ACBB-D039B4062504}"/>
              </a:ext>
            </a:extLst>
          </p:cNvPr>
          <p:cNvSpPr txBox="1"/>
          <p:nvPr/>
        </p:nvSpPr>
        <p:spPr>
          <a:xfrm>
            <a:off x="9201961" y="1453105"/>
            <a:ext cx="2676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1F66"/>
                </a:solidFill>
              </a:rPr>
              <a:t>Повернути</a:t>
            </a:r>
            <a:r>
              <a:rPr lang="ru-RU" sz="2000" dirty="0" smtClean="0">
                <a:solidFill>
                  <a:srgbClr val="001F66"/>
                </a:solidFill>
              </a:rPr>
              <a:t> </a:t>
            </a:r>
            <a:r>
              <a:rPr lang="uk-UA" sz="2000" u="sng" dirty="0" smtClean="0">
                <a:solidFill>
                  <a:srgbClr val="001F66"/>
                </a:solidFill>
              </a:rPr>
              <a:t>грант</a:t>
            </a:r>
            <a:r>
              <a:rPr lang="uk-UA" sz="2000" dirty="0" smtClean="0">
                <a:solidFill>
                  <a:srgbClr val="001F66"/>
                </a:solidFill>
              </a:rPr>
              <a:t> у вигляді сплачених податків та зборів </a:t>
            </a:r>
            <a:endParaRPr lang="uk-UA" sz="2000" dirty="0">
              <a:solidFill>
                <a:srgbClr val="001F66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72" y="1424167"/>
            <a:ext cx="876586" cy="58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112B765-4406-4E20-ACBB-D039B4062504}"/>
              </a:ext>
            </a:extLst>
          </p:cNvPr>
          <p:cNvSpPr txBox="1"/>
          <p:nvPr/>
        </p:nvSpPr>
        <p:spPr>
          <a:xfrm>
            <a:off x="9004820" y="2763538"/>
            <a:ext cx="3088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1F66"/>
                </a:solidFill>
              </a:rPr>
              <a:t>Визначені</a:t>
            </a:r>
            <a:r>
              <a:rPr lang="ru-RU" sz="2000" dirty="0" smtClean="0">
                <a:solidFill>
                  <a:srgbClr val="001F66"/>
                </a:solidFill>
              </a:rPr>
              <a:t> напрямки </a:t>
            </a:r>
            <a:r>
              <a:rPr lang="uk-UA" sz="2000" dirty="0" smtClean="0">
                <a:solidFill>
                  <a:srgbClr val="001F66"/>
                </a:solidFill>
              </a:rPr>
              <a:t>витрат та обмеження </a:t>
            </a:r>
            <a:r>
              <a:rPr lang="ru-RU" sz="2000" dirty="0" smtClean="0">
                <a:solidFill>
                  <a:srgbClr val="001F66"/>
                </a:solidFill>
              </a:rPr>
              <a:t>за </a:t>
            </a:r>
            <a:r>
              <a:rPr lang="uk-UA" sz="2000" dirty="0" smtClean="0">
                <a:solidFill>
                  <a:srgbClr val="001F66"/>
                </a:solidFill>
              </a:rPr>
              <a:t>деякими</a:t>
            </a:r>
            <a:r>
              <a:rPr lang="ru-RU" sz="2000" dirty="0" smtClean="0">
                <a:solidFill>
                  <a:srgbClr val="001F66"/>
                </a:solidFill>
              </a:rPr>
              <a:t> з них</a:t>
            </a:r>
            <a:endParaRPr lang="ru-RU" sz="2000" dirty="0">
              <a:solidFill>
                <a:srgbClr val="001F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12B765-4406-4E20-ACBB-D039B4062504}"/>
              </a:ext>
            </a:extLst>
          </p:cNvPr>
          <p:cNvSpPr txBox="1"/>
          <p:nvPr/>
        </p:nvSpPr>
        <p:spPr>
          <a:xfrm>
            <a:off x="1019176" y="1424167"/>
            <a:ext cx="3143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1F66"/>
                </a:solidFill>
              </a:rPr>
              <a:t>Протягом </a:t>
            </a:r>
            <a:r>
              <a:rPr lang="uk-UA" sz="2000" b="1" dirty="0" smtClean="0">
                <a:solidFill>
                  <a:srgbClr val="001F66"/>
                </a:solidFill>
              </a:rPr>
              <a:t>20 робочих днів</a:t>
            </a:r>
            <a:r>
              <a:rPr lang="uk-UA" sz="2000" dirty="0" smtClean="0">
                <a:solidFill>
                  <a:srgbClr val="001F66"/>
                </a:solidFill>
              </a:rPr>
              <a:t> з дня отримання позитивного рішення про надання </a:t>
            </a:r>
            <a:r>
              <a:rPr lang="uk-UA" sz="2000" u="sng" dirty="0" smtClean="0">
                <a:solidFill>
                  <a:srgbClr val="001F66"/>
                </a:solidFill>
              </a:rPr>
              <a:t>гранту</a:t>
            </a:r>
            <a:r>
              <a:rPr lang="uk-UA" sz="2000" dirty="0" smtClean="0">
                <a:solidFill>
                  <a:srgbClr val="001F66"/>
                </a:solidFill>
              </a:rPr>
              <a:t> зареєструватися фізичною особою – підприємцем або створити юридичну особу; укласти договір про надання  </a:t>
            </a:r>
            <a:r>
              <a:rPr lang="uk-UA" sz="2000" u="sng" dirty="0" smtClean="0">
                <a:solidFill>
                  <a:srgbClr val="001F66"/>
                </a:solidFill>
              </a:rPr>
              <a:t>гранту</a:t>
            </a:r>
            <a:r>
              <a:rPr lang="uk-UA" sz="2000" dirty="0" smtClean="0">
                <a:solidFill>
                  <a:srgbClr val="001F66"/>
                </a:solidFill>
              </a:rPr>
              <a:t> та відкрити рахунок </a:t>
            </a:r>
            <a:endParaRPr lang="uk-UA" sz="2000" dirty="0">
              <a:solidFill>
                <a:srgbClr val="001F66"/>
              </a:solidFill>
            </a:endParaRPr>
          </a:p>
        </p:txBody>
      </p:sp>
      <p:pic>
        <p:nvPicPr>
          <p:cNvPr id="24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385" y="5162372"/>
            <a:ext cx="589826" cy="659561"/>
          </a:xfrm>
          <a:prstGeom prst="rect">
            <a:avLst/>
          </a:prstGeom>
        </p:spPr>
      </p:pic>
      <p:pic>
        <p:nvPicPr>
          <p:cNvPr id="25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50600" y="5220677"/>
            <a:ext cx="679145" cy="652564"/>
          </a:xfrm>
          <a:prstGeom prst="rect">
            <a:avLst/>
          </a:prstGeom>
        </p:spPr>
      </p:pic>
      <p:pic>
        <p:nvPicPr>
          <p:cNvPr id="27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64107" y="5175160"/>
            <a:ext cx="679132" cy="672807"/>
          </a:xfrm>
          <a:prstGeom prst="rect">
            <a:avLst/>
          </a:prstGeom>
        </p:spPr>
      </p:pic>
      <p:pic>
        <p:nvPicPr>
          <p:cNvPr id="30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36061" y="5175160"/>
            <a:ext cx="614692" cy="672807"/>
          </a:xfrm>
          <a:prstGeom prst="rect">
            <a:avLst/>
          </a:prstGeom>
        </p:spPr>
      </p:pic>
      <p:pic>
        <p:nvPicPr>
          <p:cNvPr id="31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758561" y="5162346"/>
            <a:ext cx="727430" cy="539064"/>
          </a:xfrm>
          <a:prstGeom prst="rect">
            <a:avLst/>
          </a:prstGeom>
        </p:spPr>
      </p:pic>
      <p:sp>
        <p:nvSpPr>
          <p:cNvPr id="32" name="object 31"/>
          <p:cNvSpPr txBox="1"/>
          <p:nvPr/>
        </p:nvSpPr>
        <p:spPr>
          <a:xfrm>
            <a:off x="673948" y="5998057"/>
            <a:ext cx="14027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Складіть</a:t>
            </a:r>
            <a:r>
              <a:rPr sz="1600" spc="-75" dirty="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бізнес-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план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2"/>
          <p:cNvSpPr txBox="1"/>
          <p:nvPr/>
        </p:nvSpPr>
        <p:spPr>
          <a:xfrm>
            <a:off x="3108715" y="6035852"/>
            <a:ext cx="1287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1F66"/>
                </a:solidFill>
                <a:latin typeface="Calibri"/>
                <a:cs typeface="Calibri"/>
              </a:rPr>
              <a:t>Подайте</a:t>
            </a:r>
            <a:r>
              <a:rPr sz="1600" spc="-65" dirty="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заяву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та</a:t>
            </a:r>
            <a:r>
              <a:rPr sz="1600" spc="-65" dirty="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бізнес-план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3"/>
          <p:cNvSpPr txBox="1"/>
          <p:nvPr/>
        </p:nvSpPr>
        <p:spPr>
          <a:xfrm>
            <a:off x="5574801" y="5984646"/>
            <a:ext cx="10382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Захистіть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бізнес-план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4"/>
          <p:cNvSpPr txBox="1"/>
          <p:nvPr/>
        </p:nvSpPr>
        <p:spPr>
          <a:xfrm>
            <a:off x="7877312" y="5965444"/>
            <a:ext cx="1838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Отримайте рішення </a:t>
            </a:r>
            <a:r>
              <a:rPr sz="1600" dirty="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та</a:t>
            </a:r>
            <a:r>
              <a:rPr sz="1600" spc="-30" dirty="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66"/>
                </a:solidFill>
                <a:latin typeface="Calibri"/>
                <a:cs typeface="Calibri"/>
              </a:rPr>
              <a:t>відкрийте</a:t>
            </a:r>
            <a:r>
              <a:rPr sz="1600" spc="-55" dirty="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рахунок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10247386" y="5928258"/>
            <a:ext cx="16516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Отримайте</a:t>
            </a:r>
            <a:r>
              <a:rPr sz="1600" spc="-35" dirty="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66"/>
                </a:solidFill>
                <a:latin typeface="Calibri"/>
                <a:cs typeface="Calibri"/>
              </a:rPr>
              <a:t>кошти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та</a:t>
            </a:r>
            <a:r>
              <a:rPr sz="1600" spc="-35" dirty="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починайте</a:t>
            </a:r>
            <a:r>
              <a:rPr sz="1600" spc="-15" dirty="0">
                <a:solidFill>
                  <a:srgbClr val="001F6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Calibri"/>
                <a:cs typeface="Calibri"/>
              </a:rPr>
              <a:t>діяти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6"/>
          <p:cNvSpPr/>
          <p:nvPr/>
        </p:nvSpPr>
        <p:spPr>
          <a:xfrm>
            <a:off x="2081031" y="5517514"/>
            <a:ext cx="980440" cy="114300"/>
          </a:xfrm>
          <a:custGeom>
            <a:avLst/>
            <a:gdLst/>
            <a:ahLst/>
            <a:cxnLst/>
            <a:rect l="l" t="t" r="r" b="b"/>
            <a:pathLst>
              <a:path w="980439" h="114300">
                <a:moveTo>
                  <a:pt x="1524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52400" y="76200"/>
                </a:lnTo>
                <a:lnTo>
                  <a:pt x="152400" y="38100"/>
                </a:lnTo>
                <a:close/>
              </a:path>
              <a:path w="980439" h="114300">
                <a:moveTo>
                  <a:pt x="419100" y="38100"/>
                </a:moveTo>
                <a:lnTo>
                  <a:pt x="266700" y="38100"/>
                </a:lnTo>
                <a:lnTo>
                  <a:pt x="2667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980439" h="114300">
                <a:moveTo>
                  <a:pt x="685800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685800" y="76200"/>
                </a:lnTo>
                <a:lnTo>
                  <a:pt x="685800" y="38100"/>
                </a:lnTo>
                <a:close/>
              </a:path>
              <a:path w="980439" h="114300">
                <a:moveTo>
                  <a:pt x="866013" y="0"/>
                </a:moveTo>
                <a:lnTo>
                  <a:pt x="866013" y="114300"/>
                </a:lnTo>
                <a:lnTo>
                  <a:pt x="942213" y="76200"/>
                </a:lnTo>
                <a:lnTo>
                  <a:pt x="885063" y="76200"/>
                </a:lnTo>
                <a:lnTo>
                  <a:pt x="885063" y="38100"/>
                </a:lnTo>
                <a:lnTo>
                  <a:pt x="942213" y="38100"/>
                </a:lnTo>
                <a:lnTo>
                  <a:pt x="866013" y="0"/>
                </a:lnTo>
                <a:close/>
              </a:path>
              <a:path w="980439" h="114300">
                <a:moveTo>
                  <a:pt x="866013" y="38100"/>
                </a:moveTo>
                <a:lnTo>
                  <a:pt x="800100" y="38100"/>
                </a:lnTo>
                <a:lnTo>
                  <a:pt x="800100" y="76200"/>
                </a:lnTo>
                <a:lnTo>
                  <a:pt x="866013" y="76200"/>
                </a:lnTo>
                <a:lnTo>
                  <a:pt x="866013" y="38100"/>
                </a:lnTo>
                <a:close/>
              </a:path>
              <a:path w="980439" h="114300">
                <a:moveTo>
                  <a:pt x="942213" y="38100"/>
                </a:moveTo>
                <a:lnTo>
                  <a:pt x="885063" y="38100"/>
                </a:lnTo>
                <a:lnTo>
                  <a:pt x="885063" y="76200"/>
                </a:lnTo>
                <a:lnTo>
                  <a:pt x="942213" y="76200"/>
                </a:lnTo>
                <a:lnTo>
                  <a:pt x="980313" y="57150"/>
                </a:lnTo>
                <a:lnTo>
                  <a:pt x="942213" y="38100"/>
                </a:lnTo>
                <a:close/>
              </a:path>
            </a:pathLst>
          </a:custGeom>
          <a:solidFill>
            <a:srgbClr val="FFC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7"/>
          <p:cNvSpPr/>
          <p:nvPr/>
        </p:nvSpPr>
        <p:spPr>
          <a:xfrm>
            <a:off x="4517907" y="5435219"/>
            <a:ext cx="980440" cy="114300"/>
          </a:xfrm>
          <a:custGeom>
            <a:avLst/>
            <a:gdLst/>
            <a:ahLst/>
            <a:cxnLst/>
            <a:rect l="l" t="t" r="r" b="b"/>
            <a:pathLst>
              <a:path w="980439" h="114300">
                <a:moveTo>
                  <a:pt x="1524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52400" y="76200"/>
                </a:lnTo>
                <a:lnTo>
                  <a:pt x="152400" y="38100"/>
                </a:lnTo>
                <a:close/>
              </a:path>
              <a:path w="980439" h="114300">
                <a:moveTo>
                  <a:pt x="419100" y="38100"/>
                </a:moveTo>
                <a:lnTo>
                  <a:pt x="266700" y="38100"/>
                </a:lnTo>
                <a:lnTo>
                  <a:pt x="2667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980439" h="114300">
                <a:moveTo>
                  <a:pt x="685800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685800" y="76200"/>
                </a:lnTo>
                <a:lnTo>
                  <a:pt x="685800" y="38100"/>
                </a:lnTo>
                <a:close/>
              </a:path>
              <a:path w="980439" h="114300">
                <a:moveTo>
                  <a:pt x="866013" y="0"/>
                </a:moveTo>
                <a:lnTo>
                  <a:pt x="866013" y="114300"/>
                </a:lnTo>
                <a:lnTo>
                  <a:pt x="942213" y="76200"/>
                </a:lnTo>
                <a:lnTo>
                  <a:pt x="885063" y="76200"/>
                </a:lnTo>
                <a:lnTo>
                  <a:pt x="885063" y="38100"/>
                </a:lnTo>
                <a:lnTo>
                  <a:pt x="942213" y="38100"/>
                </a:lnTo>
                <a:lnTo>
                  <a:pt x="866013" y="0"/>
                </a:lnTo>
                <a:close/>
              </a:path>
              <a:path w="980439" h="114300">
                <a:moveTo>
                  <a:pt x="866013" y="38100"/>
                </a:moveTo>
                <a:lnTo>
                  <a:pt x="800100" y="38100"/>
                </a:lnTo>
                <a:lnTo>
                  <a:pt x="800100" y="76200"/>
                </a:lnTo>
                <a:lnTo>
                  <a:pt x="866013" y="76200"/>
                </a:lnTo>
                <a:lnTo>
                  <a:pt x="866013" y="38100"/>
                </a:lnTo>
                <a:close/>
              </a:path>
              <a:path w="980439" h="114300">
                <a:moveTo>
                  <a:pt x="942213" y="38100"/>
                </a:moveTo>
                <a:lnTo>
                  <a:pt x="885063" y="38100"/>
                </a:lnTo>
                <a:lnTo>
                  <a:pt x="885063" y="76200"/>
                </a:lnTo>
                <a:lnTo>
                  <a:pt x="942213" y="76200"/>
                </a:lnTo>
                <a:lnTo>
                  <a:pt x="980313" y="57150"/>
                </a:lnTo>
                <a:lnTo>
                  <a:pt x="942213" y="38100"/>
                </a:lnTo>
                <a:close/>
              </a:path>
            </a:pathLst>
          </a:custGeom>
          <a:solidFill>
            <a:srgbClr val="FFC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8"/>
          <p:cNvSpPr/>
          <p:nvPr/>
        </p:nvSpPr>
        <p:spPr>
          <a:xfrm>
            <a:off x="7027936" y="5424551"/>
            <a:ext cx="980440" cy="114300"/>
          </a:xfrm>
          <a:custGeom>
            <a:avLst/>
            <a:gdLst/>
            <a:ahLst/>
            <a:cxnLst/>
            <a:rect l="l" t="t" r="r" b="b"/>
            <a:pathLst>
              <a:path w="980440" h="114300">
                <a:moveTo>
                  <a:pt x="1524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152400" y="76199"/>
                </a:lnTo>
                <a:lnTo>
                  <a:pt x="152400" y="38099"/>
                </a:lnTo>
                <a:close/>
              </a:path>
              <a:path w="980440" h="114300">
                <a:moveTo>
                  <a:pt x="419100" y="38099"/>
                </a:moveTo>
                <a:lnTo>
                  <a:pt x="266700" y="38099"/>
                </a:lnTo>
                <a:lnTo>
                  <a:pt x="266700" y="76199"/>
                </a:lnTo>
                <a:lnTo>
                  <a:pt x="419100" y="76199"/>
                </a:lnTo>
                <a:lnTo>
                  <a:pt x="419100" y="38099"/>
                </a:lnTo>
                <a:close/>
              </a:path>
              <a:path w="980440" h="114300">
                <a:moveTo>
                  <a:pt x="685800" y="38099"/>
                </a:moveTo>
                <a:lnTo>
                  <a:pt x="533400" y="38099"/>
                </a:lnTo>
                <a:lnTo>
                  <a:pt x="533400" y="76199"/>
                </a:lnTo>
                <a:lnTo>
                  <a:pt x="685800" y="76199"/>
                </a:lnTo>
                <a:lnTo>
                  <a:pt x="685800" y="38099"/>
                </a:lnTo>
                <a:close/>
              </a:path>
              <a:path w="980440" h="114300">
                <a:moveTo>
                  <a:pt x="866013" y="0"/>
                </a:moveTo>
                <a:lnTo>
                  <a:pt x="866013" y="114299"/>
                </a:lnTo>
                <a:lnTo>
                  <a:pt x="942213" y="76199"/>
                </a:lnTo>
                <a:lnTo>
                  <a:pt x="885063" y="76199"/>
                </a:lnTo>
                <a:lnTo>
                  <a:pt x="885063" y="38099"/>
                </a:lnTo>
                <a:lnTo>
                  <a:pt x="942213" y="38099"/>
                </a:lnTo>
                <a:lnTo>
                  <a:pt x="866013" y="0"/>
                </a:lnTo>
                <a:close/>
              </a:path>
              <a:path w="980440" h="114300">
                <a:moveTo>
                  <a:pt x="866013" y="38099"/>
                </a:moveTo>
                <a:lnTo>
                  <a:pt x="800100" y="38099"/>
                </a:lnTo>
                <a:lnTo>
                  <a:pt x="800100" y="76199"/>
                </a:lnTo>
                <a:lnTo>
                  <a:pt x="866013" y="76199"/>
                </a:lnTo>
                <a:lnTo>
                  <a:pt x="866013" y="38099"/>
                </a:lnTo>
                <a:close/>
              </a:path>
              <a:path w="980440" h="114300">
                <a:moveTo>
                  <a:pt x="942213" y="38099"/>
                </a:moveTo>
                <a:lnTo>
                  <a:pt x="885063" y="38099"/>
                </a:lnTo>
                <a:lnTo>
                  <a:pt x="885063" y="76199"/>
                </a:lnTo>
                <a:lnTo>
                  <a:pt x="942213" y="76199"/>
                </a:lnTo>
                <a:lnTo>
                  <a:pt x="980313" y="57149"/>
                </a:lnTo>
                <a:lnTo>
                  <a:pt x="942213" y="38099"/>
                </a:lnTo>
                <a:close/>
              </a:path>
            </a:pathLst>
          </a:custGeom>
          <a:solidFill>
            <a:srgbClr val="FFC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9"/>
          <p:cNvSpPr/>
          <p:nvPr/>
        </p:nvSpPr>
        <p:spPr>
          <a:xfrm>
            <a:off x="9498467" y="5386958"/>
            <a:ext cx="980440" cy="114300"/>
          </a:xfrm>
          <a:custGeom>
            <a:avLst/>
            <a:gdLst/>
            <a:ahLst/>
            <a:cxnLst/>
            <a:rect l="l" t="t" r="r" b="b"/>
            <a:pathLst>
              <a:path w="980440" h="114300">
                <a:moveTo>
                  <a:pt x="1524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52400" y="76200"/>
                </a:lnTo>
                <a:lnTo>
                  <a:pt x="152400" y="38100"/>
                </a:lnTo>
                <a:close/>
              </a:path>
              <a:path w="980440" h="114300">
                <a:moveTo>
                  <a:pt x="419100" y="38100"/>
                </a:moveTo>
                <a:lnTo>
                  <a:pt x="266700" y="38100"/>
                </a:lnTo>
                <a:lnTo>
                  <a:pt x="2667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980440" h="114300">
                <a:moveTo>
                  <a:pt x="685800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685800" y="76200"/>
                </a:lnTo>
                <a:lnTo>
                  <a:pt x="685800" y="38100"/>
                </a:lnTo>
                <a:close/>
              </a:path>
              <a:path w="980440" h="114300">
                <a:moveTo>
                  <a:pt x="866013" y="0"/>
                </a:moveTo>
                <a:lnTo>
                  <a:pt x="866013" y="114300"/>
                </a:lnTo>
                <a:lnTo>
                  <a:pt x="942213" y="76200"/>
                </a:lnTo>
                <a:lnTo>
                  <a:pt x="885063" y="76200"/>
                </a:lnTo>
                <a:lnTo>
                  <a:pt x="885063" y="38100"/>
                </a:lnTo>
                <a:lnTo>
                  <a:pt x="942213" y="38100"/>
                </a:lnTo>
                <a:lnTo>
                  <a:pt x="866013" y="0"/>
                </a:lnTo>
                <a:close/>
              </a:path>
              <a:path w="980440" h="114300">
                <a:moveTo>
                  <a:pt x="866013" y="38100"/>
                </a:moveTo>
                <a:lnTo>
                  <a:pt x="800100" y="38100"/>
                </a:lnTo>
                <a:lnTo>
                  <a:pt x="800100" y="76200"/>
                </a:lnTo>
                <a:lnTo>
                  <a:pt x="866013" y="76200"/>
                </a:lnTo>
                <a:lnTo>
                  <a:pt x="866013" y="38100"/>
                </a:lnTo>
                <a:close/>
              </a:path>
              <a:path w="980440" h="114300">
                <a:moveTo>
                  <a:pt x="942213" y="38100"/>
                </a:moveTo>
                <a:lnTo>
                  <a:pt x="885063" y="38100"/>
                </a:lnTo>
                <a:lnTo>
                  <a:pt x="885063" y="76200"/>
                </a:lnTo>
                <a:lnTo>
                  <a:pt x="942213" y="76200"/>
                </a:lnTo>
                <a:lnTo>
                  <a:pt x="980313" y="57150"/>
                </a:lnTo>
                <a:lnTo>
                  <a:pt x="942213" y="38100"/>
                </a:lnTo>
                <a:close/>
              </a:path>
            </a:pathLst>
          </a:custGeom>
          <a:solidFill>
            <a:srgbClr val="FFC1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0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765</Words>
  <Application>Microsoft Office PowerPoint</Application>
  <PresentationFormat>Произвольный</PresentationFormat>
  <Paragraphs>79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a.moskovschuk</dc:creator>
  <cp:lastModifiedBy>n.borysova</cp:lastModifiedBy>
  <cp:revision>170</cp:revision>
  <cp:lastPrinted>2025-01-21T15:09:13Z</cp:lastPrinted>
  <dcterms:created xsi:type="dcterms:W3CDTF">2023-11-24T07:06:27Z</dcterms:created>
  <dcterms:modified xsi:type="dcterms:W3CDTF">2025-02-19T10:05:34Z</dcterms:modified>
</cp:coreProperties>
</file>