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89" r:id="rId11"/>
    <p:sldId id="266" r:id="rId12"/>
    <p:sldId id="267" r:id="rId13"/>
    <p:sldId id="287" r:id="rId14"/>
    <p:sldId id="278" r:id="rId15"/>
    <p:sldId id="279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6" r:id="rId26"/>
    <p:sldId id="277" r:id="rId27"/>
    <p:sldId id="285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29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8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 sz="2007" b="1" i="0" u="none" strike="noStrike" baseline="0">
                <a:solidFill>
                  <a:srgbClr val="0000FF"/>
                </a:solidFill>
                <a:latin typeface="Calibri"/>
                <a:ea typeface="Calibri"/>
                <a:cs typeface="Calibri"/>
              </a:defRPr>
            </a:pPr>
            <a:r>
              <a:t>Вартість послуг в гривні</a:t>
            </a:r>
          </a:p>
        </c:rich>
      </c:tx>
      <c:spPr>
        <a:noFill/>
        <a:ln w="25491">
          <a:noFill/>
        </a:ln>
      </c:spPr>
    </c:title>
    <c:plotArea>
      <c:layout>
        <c:manualLayout>
          <c:layoutTarget val="inner"/>
          <c:xMode val="edge"/>
          <c:yMode val="edge"/>
          <c:x val="5.5715955022873603E-2"/>
          <c:y val="0.19123780247218941"/>
          <c:w val="0.56361404388701253"/>
          <c:h val="0.77364431017594282"/>
        </c:manualLayout>
      </c:layout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Середньозважений тариф (без ПДВ)</c:v>
                </c:pt>
              </c:strCache>
            </c:strRef>
          </c:tx>
          <c:spPr>
            <a:solidFill>
              <a:srgbClr val="FFFF00"/>
            </a:solidFill>
            <a:ln w="25491">
              <a:noFill/>
            </a:ln>
          </c:spPr>
          <c:dLbls>
            <c:dLbl>
              <c:idx val="2"/>
              <c:layout>
                <c:manualLayout>
                  <c:x val="0"/>
                  <c:y val="-8.67084271618000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2.2986</a:t>
                    </a:r>
                  </a:p>
                </c:rich>
              </c:tx>
              <c:dLblPos val="outEnd"/>
            </c:dLbl>
            <c:spPr>
              <a:noFill/>
              <a:ln w="254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2">
                  <c:v>1.7503600000000001</c:v>
                </c:pt>
              </c:numCache>
            </c:numRef>
          </c:val>
        </c:ser>
        <c:gapWidth val="219"/>
        <c:overlap val="-27"/>
        <c:axId val="94466816"/>
        <c:axId val="94469120"/>
      </c:barChart>
      <c:barChart>
        <c:barDir val="col"/>
        <c:grouping val="clustered"/>
        <c:ser>
          <c:idx val="0"/>
          <c:order val="1"/>
          <c:tx>
            <c:strRef>
              <c:f>Лист1!$B$1</c:f>
              <c:strCache>
                <c:ptCount val="1"/>
                <c:pt idx="0">
                  <c:v>Середня собівартість 1 кв. м площі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glow rad="1905000">
                <a:schemeClr val="accent1">
                  <a:alpha val="3000"/>
                </a:schemeClr>
              </a:glow>
              <a:outerShdw blurRad="50800" dist="508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spPr>
              <a:solidFill>
                <a:srgbClr val="3333FF"/>
              </a:solidFill>
              <a:ln>
                <a:noFill/>
              </a:ln>
              <a:effectLst>
                <a:glow rad="1905000">
                  <a:schemeClr val="accent1">
                    <a:alpha val="3000"/>
                  </a:schemeClr>
                </a:glow>
                <a:outerShdw blurRad="50800" dist="508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spPr>
              <a:noFill/>
              <a:ln w="254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1.99685</c:v>
                </c:pt>
              </c:numCache>
            </c:numRef>
          </c:val>
        </c:ser>
        <c:gapWidth val="219"/>
        <c:overlap val="-27"/>
        <c:axId val="94565120"/>
        <c:axId val="94567040"/>
      </c:barChart>
      <c:catAx>
        <c:axId val="94466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4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4469120"/>
        <c:crosses val="autoZero"/>
        <c:auto val="1"/>
        <c:lblAlgn val="ctr"/>
        <c:lblOffset val="100"/>
      </c:catAx>
      <c:valAx>
        <c:axId val="94469120"/>
        <c:scaling>
          <c:orientation val="minMax"/>
        </c:scaling>
        <c:axPos val="l"/>
        <c:majorGridlines>
          <c:spPr>
            <a:ln w="95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7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4466816"/>
        <c:crosses val="autoZero"/>
        <c:crossBetween val="between"/>
      </c:valAx>
      <c:catAx>
        <c:axId val="94565120"/>
        <c:scaling>
          <c:orientation val="minMax"/>
        </c:scaling>
        <c:delete val="1"/>
        <c:axPos val="b"/>
        <c:numFmt formatCode="General" sourceLinked="1"/>
        <c:tickLblPos val="nextTo"/>
        <c:crossAx val="94567040"/>
        <c:crosses val="autoZero"/>
        <c:auto val="1"/>
        <c:lblAlgn val="ctr"/>
        <c:lblOffset val="100"/>
      </c:catAx>
      <c:valAx>
        <c:axId val="94567040"/>
        <c:scaling>
          <c:orientation val="minMax"/>
        </c:scaling>
        <c:axPos val="r"/>
        <c:numFmt formatCode="General" sourceLinked="1"/>
        <c:tickLblPos val="nextTo"/>
        <c:crossAx val="94565120"/>
        <c:crosses val="max"/>
        <c:crossBetween val="between"/>
      </c:valAx>
      <c:spPr>
        <a:noFill/>
        <a:ln w="25491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3.8412231675942474E-2"/>
          <c:y val="0.93169874029818667"/>
          <c:w val="0.96158763347853071"/>
          <c:h val="0.98423823397956678"/>
        </c:manualLayout>
      </c:layout>
      <c:spPr>
        <a:noFill/>
        <a:ln w="2549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/>
      <c:ofPieChart>
        <c:ofPieType val="bar"/>
        <c:gapWidth val="100"/>
        <c:secondPieSize val="75"/>
        <c:serLines>
          <c:spPr>
            <a:ln w="9501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 w="25336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 sz="1991" b="1" i="0" u="none" strike="noStrike" baseline="0">
                <a:solidFill>
                  <a:srgbClr val="0000FF"/>
                </a:solidFill>
                <a:latin typeface="Calibri"/>
                <a:ea typeface="Calibri"/>
                <a:cs typeface="Calibri"/>
              </a:defRPr>
            </a:pPr>
            <a:r>
              <a:rPr lang="ru-RU" dirty="0" err="1"/>
              <a:t>Нараховано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за </a:t>
            </a:r>
            <a:r>
              <a:rPr lang="ru-RU" dirty="0" err="1"/>
              <a:t>січень-грудень</a:t>
            </a:r>
            <a:r>
              <a:rPr lang="ru-RU" dirty="0"/>
              <a:t> </a:t>
            </a:r>
            <a:r>
              <a:rPr lang="ru-RU" dirty="0" smtClean="0"/>
              <a:t>2019р</a:t>
            </a:r>
            <a:r>
              <a:rPr lang="ru-RU" dirty="0"/>
              <a:t>. в тис. </a:t>
            </a:r>
            <a:r>
              <a:rPr lang="ru-RU" dirty="0" err="1"/>
              <a:t>грн</a:t>
            </a:r>
            <a:endParaRPr lang="ru-RU" dirty="0"/>
          </a:p>
        </c:rich>
      </c:tx>
      <c:layout>
        <c:manualLayout>
          <c:xMode val="edge"/>
          <c:yMode val="edge"/>
          <c:x val="0.15918811050680523"/>
          <c:y val="1.3441682778976474E-2"/>
        </c:manualLayout>
      </c:layout>
      <c:spPr>
        <a:noFill/>
        <a:ln w="25286">
          <a:noFill/>
        </a:ln>
      </c:spPr>
    </c:title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359073359073379E-2"/>
          <c:y val="0.1708185053380783"/>
          <c:w val="0.89575289575289563"/>
          <c:h val="0.713523131672597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інші доходи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25273">
              <a:noFill/>
            </a:ln>
          </c:spPr>
          <c:pictureOptions>
            <c:pictureFormat val="stretch"/>
          </c:pictureOptions>
          <c:dLbls>
            <c:dLbl>
              <c:idx val="0"/>
              <c:layout>
                <c:manualLayout>
                  <c:x val="1.6483111429986515E-3"/>
                  <c:y val="-2.464533301719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2235.1</a:t>
                    </a:r>
                    <a:endParaRPr lang="en-US" dirty="0"/>
                  </a:p>
                </c:rich>
              </c:tx>
            </c:dLbl>
            <c:spPr>
              <a:noFill/>
              <a:ln w="2528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квартплата</c:v>
                </c:pt>
              </c:strCache>
            </c:strRef>
          </c:tx>
          <c:spPr>
            <a:solidFill>
              <a:srgbClr val="ED7D31"/>
            </a:solidFill>
            <a:ln w="25273">
              <a:noFill/>
            </a:ln>
          </c:spPr>
          <c:dLbls>
            <c:dLbl>
              <c:idx val="1"/>
              <c:layout>
                <c:manualLayout>
                  <c:x val="1.9781579688938594E-2"/>
                  <c:y val="-3.13667652032241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18146.3</a:t>
                    </a:r>
                    <a:endParaRPr lang="en-US" dirty="0"/>
                  </a:p>
                </c:rich>
              </c:tx>
            </c:dLbl>
            <c:spPr>
              <a:noFill/>
              <a:ln w="2528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12331.2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92D050"/>
            </a:solidFill>
            <a:ln w="25273">
              <a:noFill/>
            </a:ln>
          </c:spPr>
          <c:dLbls>
            <c:dLbl>
              <c:idx val="2"/>
              <c:layout>
                <c:manualLayout>
                  <c:x val="6.7580963318798731E-2"/>
                  <c:y val="-2.68874619374763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20381.4</a:t>
                    </a:r>
                    <a:endParaRPr lang="en-US" dirty="0"/>
                  </a:p>
                </c:rich>
              </c:tx>
            </c:dLbl>
            <c:spPr>
              <a:noFill/>
              <a:ln w="2528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18744.599999999995</c:v>
                </c:pt>
              </c:numCache>
            </c:numRef>
          </c:val>
        </c:ser>
        <c:shape val="box"/>
        <c:axId val="115348224"/>
        <c:axId val="115350144"/>
        <c:axId val="0"/>
      </c:bar3DChart>
      <c:catAx>
        <c:axId val="1153482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1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5350144"/>
        <c:crosses val="autoZero"/>
        <c:auto val="1"/>
        <c:lblAlgn val="ctr"/>
        <c:lblOffset val="100"/>
      </c:catAx>
      <c:valAx>
        <c:axId val="115350144"/>
        <c:scaling>
          <c:orientation val="minMax"/>
        </c:scaling>
        <c:delete val="1"/>
        <c:axPos val="l"/>
        <c:majorGridlines>
          <c:spPr>
            <a:ln w="947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crossAx val="115348224"/>
        <c:crosses val="autoZero"/>
        <c:crossBetween val="between"/>
      </c:valAx>
      <c:spPr>
        <a:noFill/>
        <a:ln w="25359">
          <a:noFill/>
        </a:ln>
      </c:spPr>
    </c:plotArea>
    <c:legend>
      <c:legendPos val="b"/>
      <c:layout>
        <c:manualLayout>
          <c:xMode val="edge"/>
          <c:yMode val="edge"/>
          <c:wMode val="edge"/>
          <c:hMode val="edge"/>
          <c:x val="0.20849419595746416"/>
          <c:y val="0.93060498220640564"/>
          <c:w val="0.79407974132099468"/>
          <c:h val="0.99466192170818502"/>
        </c:manualLayout>
      </c:layout>
      <c:spPr>
        <a:noFill/>
        <a:ln w="2527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 sz="2013" b="1" i="0" u="none" strike="noStrike" baseline="0">
                <a:solidFill>
                  <a:srgbClr val="0000FF"/>
                </a:solidFill>
                <a:latin typeface="Calibri"/>
                <a:ea typeface="Calibri"/>
                <a:cs typeface="Calibri"/>
              </a:defRPr>
            </a:pPr>
            <a:r>
              <a:t>Підприємства, що надають послуги</a:t>
            </a:r>
          </a:p>
        </c:rich>
      </c:tx>
      <c:spPr>
        <a:noFill/>
        <a:ln w="25560">
          <a:noFill/>
        </a:ln>
      </c:spPr>
    </c:title>
    <c:plotArea>
      <c:layout>
        <c:manualLayout>
          <c:layoutTarget val="inner"/>
          <c:xMode val="edge"/>
          <c:yMode val="edge"/>
          <c:x val="9.9045346062052536E-2"/>
          <c:y val="9.4786729857819912E-2"/>
          <c:w val="0.88424821002386644"/>
          <c:h val="0.761453396524486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Нараховано тис. грн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1999530</a:t>
                    </a:r>
                  </a:p>
                </c:rich>
              </c:tx>
            </c:dLbl>
            <c:dLbl>
              <c:idx val="1"/>
              <c:layout>
                <c:manualLayout>
                  <c:x val="-2.4538336320119022E-2"/>
                  <c:y val="-1.21633994690245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671064</a:t>
                    </a:r>
                  </a:p>
                </c:rich>
              </c:tx>
              <c:dLblPos val="outEnd"/>
            </c:dLbl>
            <c:dLbl>
              <c:idx val="2"/>
              <c:layout>
                <c:manualLayout>
                  <c:x val="-5.3677610700260468E-2"/>
                  <c:y val="-7.4331026965672355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1581231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-5.6744902740275237E-2"/>
                  <c:y val="-1.21633994690245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719889</a:t>
                    </a:r>
                  </a:p>
                </c:rich>
              </c:tx>
              <c:dLblPos val="outEnd"/>
            </c:dLbl>
            <c:spPr>
              <a:noFill/>
              <a:ln w="2556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КОК МВП ПД Раттус</c:v>
                </c:pt>
                <c:pt idx="1">
                  <c:v>КП Молнія</c:v>
                </c:pt>
                <c:pt idx="2">
                  <c:v>КП ПВК Геркон</c:v>
                </c:pt>
                <c:pt idx="3">
                  <c:v>ТОВ Екостайл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159875.15</c:v>
                </c:pt>
                <c:pt idx="1">
                  <c:v>575338.09</c:v>
                </c:pt>
                <c:pt idx="2">
                  <c:v>1373588.97</c:v>
                </c:pt>
                <c:pt idx="3">
                  <c:v>3000388.3299999996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Перераховано  тис. грн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2.9139274380141311E-2"/>
                  <c:y val="-1.621786595869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171568</a:t>
                    </a:r>
                  </a:p>
                </c:rich>
              </c:tx>
              <c:dLblPos val="outEnd"/>
            </c:dLbl>
            <c:dLbl>
              <c:idx val="1"/>
              <c:layout>
                <c:manualLayout>
                  <c:x val="2.1471044280104098E-2"/>
                  <c:y val="-2.02723324483743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629612</a:t>
                    </a:r>
                  </a:p>
                </c:rich>
              </c:tx>
              <c:dLblPos val="outEnd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1432378</a:t>
                    </a:r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688531</a:t>
                    </a:r>
                  </a:p>
                </c:rich>
              </c:tx>
            </c:dLbl>
            <c:spPr>
              <a:noFill/>
              <a:ln w="2556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КОК МВП ПД Раттус</c:v>
                </c:pt>
                <c:pt idx="1">
                  <c:v>КП Молнія</c:v>
                </c:pt>
                <c:pt idx="2">
                  <c:v>КП ПВК Геркон</c:v>
                </c:pt>
                <c:pt idx="3">
                  <c:v>ТОВ Екостайл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171568</c:v>
                </c:pt>
                <c:pt idx="1">
                  <c:v>650671.28999999992</c:v>
                </c:pt>
                <c:pt idx="2">
                  <c:v>1517297.31</c:v>
                </c:pt>
                <c:pt idx="3">
                  <c:v>3231649.7800000003</c:v>
                </c:pt>
              </c:numCache>
            </c:numRef>
          </c:val>
        </c:ser>
        <c:gapWidth val="219"/>
        <c:overlap val="-27"/>
        <c:axId val="115454336"/>
        <c:axId val="115457024"/>
      </c:barChart>
      <c:catAx>
        <c:axId val="115454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115457024"/>
        <c:crosses val="autoZero"/>
        <c:lblAlgn val="ctr"/>
        <c:lblOffset val="100"/>
      </c:catAx>
      <c:valAx>
        <c:axId val="115457024"/>
        <c:scaling>
          <c:orientation val="minMax"/>
        </c:scaling>
        <c:axPos val="l"/>
        <c:majorGridlines>
          <c:spPr>
            <a:ln w="958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9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5454336"/>
        <c:crosses val="autoZero"/>
        <c:crossBetween val="between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15274457023509669"/>
          <c:y val="0.92890981787041416"/>
          <c:w val="0.85799518050661239"/>
          <c:h val="0.98736151332291822"/>
        </c:manualLayout>
      </c:layout>
      <c:spPr>
        <a:noFill/>
        <a:ln w="2556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1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6" dirty="0" smtClean="0">
                <a:solidFill>
                  <a:srgbClr val="0000FF"/>
                </a:solidFill>
              </a:rPr>
              <a:t>Заборгованість в</a:t>
            </a:r>
            <a:r>
              <a:rPr lang="uk-UA" sz="2406" baseline="0" dirty="0" smtClean="0">
                <a:solidFill>
                  <a:srgbClr val="0000FF"/>
                </a:solidFill>
              </a:rPr>
              <a:t> тис. грн</a:t>
            </a:r>
            <a:endParaRPr lang="uk-UA" sz="2400" dirty="0">
              <a:solidFill>
                <a:srgbClr val="0000FF"/>
              </a:solidFill>
            </a:endParaRPr>
          </a:p>
        </c:rich>
      </c:tx>
      <c:spPr>
        <a:noFill/>
        <a:ln w="25460">
          <a:noFill/>
        </a:ln>
      </c:spPr>
    </c:title>
    <c:plotArea>
      <c:layout>
        <c:manualLayout>
          <c:layoutTarget val="inner"/>
          <c:xMode val="edge"/>
          <c:yMode val="edge"/>
          <c:x val="0.28147268408551074"/>
          <c:y val="0.16693944353518828"/>
          <c:w val="0.4382422802850357"/>
          <c:h val="0.603927986906710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60">
                <a:noFill/>
              </a:ln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A5A5A5"/>
              </a:solidFill>
              <a:ln w="25460">
                <a:noFill/>
              </a:ln>
            </c:spPr>
          </c:dPt>
          <c:dPt>
            <c:idx val="3"/>
            <c:spPr>
              <a:solidFill>
                <a:srgbClr val="FFC000"/>
              </a:solidFill>
              <a:ln w="25460">
                <a:noFill/>
              </a:ln>
            </c:spPr>
          </c:dPt>
          <c:dPt>
            <c:idx val="4"/>
            <c:spPr>
              <a:solidFill>
                <a:srgbClr val="4472C4"/>
              </a:solidFill>
              <a:ln w="25460"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4803</a:t>
                    </a:r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794,0</a:t>
                    </a:r>
                  </a:p>
                </c:rich>
              </c:tx>
            </c:dLbl>
            <c:spPr>
              <a:noFill/>
              <a:ln w="2546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showLeaderLines val="1"/>
            <c:leaderLines>
              <c:spPr>
                <a:ln w="954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2"/>
                <c:pt idx="0">
                  <c:v>Дебіторська заборгованість по КП "ЖЕО № 3" КМР"</c:v>
                </c:pt>
                <c:pt idx="1">
                  <c:v>Кредиторська забогованість по КП "ЖЕО № 3" КМР"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3905.3</c:v>
                </c:pt>
                <c:pt idx="1">
                  <c:v>1981.3</c:v>
                </c:pt>
              </c:numCache>
            </c:numRef>
          </c:val>
        </c:ser>
        <c:firstSliceAng val="0"/>
      </c:pieChart>
      <c:spPr>
        <a:noFill/>
        <a:ln w="2546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wMode val="edge"/>
          <c:hMode val="edge"/>
          <c:x val="9.9762520120256562E-2"/>
          <c:y val="0.79272056907274469"/>
          <c:w val="0.84921194751601037"/>
          <c:h val="0.91980362655472503"/>
        </c:manualLayout>
      </c:layout>
      <c:spPr>
        <a:noFill/>
        <a:ln w="2546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5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7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plotArea>
      <c:layout>
        <c:manualLayout>
          <c:layoutTarget val="inner"/>
          <c:xMode val="edge"/>
          <c:yMode val="edge"/>
          <c:x val="2.7083333333333341E-2"/>
          <c:y val="0.12940625000000003"/>
          <c:w val="0.95416666666666661"/>
          <c:h val="0.64475688976377965"/>
        </c:manualLayout>
      </c:layout>
      <c:barChart>
        <c:barDir val="col"/>
        <c:grouping val="percentStacked"/>
        <c:overlap val="100"/>
        <c:axId val="48904448"/>
        <c:axId val="48910720"/>
      </c:barChart>
      <c:catAx>
        <c:axId val="48904448"/>
        <c:scaling>
          <c:orientation val="minMax"/>
        </c:scaling>
        <c:delete val="1"/>
        <c:axPos val="b"/>
        <c:title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2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tickLblPos val="nextTo"/>
        <c:crossAx val="48910720"/>
        <c:crosses val="autoZero"/>
        <c:auto val="1"/>
        <c:lblAlgn val="ctr"/>
        <c:lblOffset val="100"/>
      </c:catAx>
      <c:valAx>
        <c:axId val="48910720"/>
        <c:scaling>
          <c:orientation val="minMax"/>
        </c:scaling>
        <c:delete val="1"/>
        <c:axPos val="l"/>
        <c:majorGridlines>
          <c:spPr>
            <a:ln w="9501" cap="flat" cmpd="dbl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crossAx val="48904448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/>
          <a:lstStyle/>
          <a:p>
            <a:pPr>
              <a:defRPr sz="2011" b="1" i="0" u="none" strike="noStrike" baseline="0">
                <a:solidFill>
                  <a:srgbClr val="0066CC"/>
                </a:solidFill>
                <a:latin typeface="Calibri"/>
                <a:ea typeface="Calibri"/>
                <a:cs typeface="Calibri"/>
              </a:defRPr>
            </a:pPr>
            <a:r>
              <a:t>Фонд оплати праці за 2019 рік</a:t>
            </a:r>
          </a:p>
        </c:rich>
      </c:tx>
      <c:spPr>
        <a:noFill/>
        <a:ln w="25537">
          <a:noFill/>
        </a:ln>
      </c:spPr>
    </c:title>
    <c:plotArea>
      <c:layout>
        <c:manualLayout>
          <c:layoutTarget val="inner"/>
          <c:xMode val="edge"/>
          <c:yMode val="edge"/>
          <c:x val="0.25904317386231041"/>
          <c:y val="0.14375987361769355"/>
          <c:w val="0.4854142357059511"/>
          <c:h val="0.657187993680884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92D05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FFFF0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00B05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rgbClr val="00B0F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rgbClr val="0070C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rgbClr val="7030A0"/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153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rgbClr val="C00000"/>
              </a:solidFill>
              <a:ln w="19153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821,2</a:t>
                    </a:r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821,5</a:t>
                    </a:r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955,6</a:t>
                    </a:r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913,9</a:t>
                    </a:r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847.1</a:t>
                    </a:r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835,9</a:t>
                    </a:r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920,9</a:t>
                    </a:r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903.9</a:t>
                    </a:r>
                  </a:p>
                </c:rich>
              </c:tx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888,2</a:t>
                    </a:r>
                  </a:p>
                </c:rich>
              </c:tx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895.1</a:t>
                    </a:r>
                  </a:p>
                </c:rich>
              </c:tx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895,8</a:t>
                    </a:r>
                  </a:p>
                </c:rich>
              </c:tx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896.9</a:t>
                    </a:r>
                  </a:p>
                </c:rich>
              </c:tx>
            </c:dLbl>
            <c:spPr>
              <a:noFill/>
              <a:ln w="2553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showLeaderLines val="1"/>
            <c:leaderLines>
              <c:spPr>
                <a:ln w="957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475.3</c:v>
                </c:pt>
                <c:pt idx="1">
                  <c:v>478.8</c:v>
                </c:pt>
                <c:pt idx="2">
                  <c:v>573.9</c:v>
                </c:pt>
                <c:pt idx="3">
                  <c:v>455.2</c:v>
                </c:pt>
                <c:pt idx="4">
                  <c:v>451.7</c:v>
                </c:pt>
                <c:pt idx="5">
                  <c:v>461</c:v>
                </c:pt>
                <c:pt idx="6">
                  <c:v>485.7</c:v>
                </c:pt>
                <c:pt idx="7">
                  <c:v>484.5</c:v>
                </c:pt>
                <c:pt idx="8">
                  <c:v>507.7</c:v>
                </c:pt>
                <c:pt idx="9">
                  <c:v>552.4</c:v>
                </c:pt>
                <c:pt idx="10">
                  <c:v>553.4</c:v>
                </c:pt>
                <c:pt idx="11">
                  <c:v>620.29999999999995</c:v>
                </c:pt>
              </c:numCache>
            </c:numRef>
          </c:val>
        </c:ser>
        <c:firstSliceAng val="0"/>
      </c:pieChart>
      <c:spPr>
        <a:noFill/>
        <a:ln w="25537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7.1178590989630544E-2"/>
          <c:y val="0.87203798160176704"/>
          <c:w val="0.92415404484254771"/>
          <c:h val="0.985782234329727"/>
        </c:manualLayout>
      </c:layout>
      <c:spPr>
        <a:noFill/>
        <a:ln w="2553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1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 sz="1834" b="1" i="0" u="none" strike="noStrike" baseline="0">
                <a:solidFill>
                  <a:srgbClr val="0000FF"/>
                </a:solidFill>
                <a:latin typeface="Calibri"/>
                <a:ea typeface="Calibri"/>
                <a:cs typeface="Calibri"/>
              </a:defRPr>
            </a:pPr>
            <a:r>
              <a:t>Стан оплати за житлово-комунальні 
послуги за 2019рік (з ПДВ)</a:t>
            </a:r>
          </a:p>
        </c:rich>
      </c:tx>
      <c:spPr>
        <a:noFill/>
        <a:ln w="23294">
          <a:noFill/>
        </a:ln>
      </c:spPr>
    </c:title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487179487179485E-2"/>
          <c:y val="0.16760828625235408"/>
          <c:w val="0.75076923076923074"/>
          <c:h val="0.760828625235404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Нараховано</c:v>
                </c:pt>
              </c:strCache>
            </c:strRef>
          </c:tx>
          <c:spPr>
            <a:solidFill>
              <a:srgbClr val="FFC000"/>
            </a:solidFill>
            <a:ln w="23272">
              <a:noFill/>
            </a:ln>
          </c:spPr>
          <c:dLbls>
            <c:dLbl>
              <c:idx val="0"/>
              <c:layout>
                <c:manualLayout>
                  <c:x val="-2.7083333333333379E-2"/>
                  <c:y val="-4.68750000000000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21775.6</a:t>
                    </a:r>
                  </a:p>
                </c:rich>
              </c:tx>
            </c:dLbl>
            <c:dLbl>
              <c:idx val="1"/>
              <c:layout>
                <c:manualLayout>
                  <c:x val="-1.4583333333333341E-2"/>
                  <c:y val="-5.00000000000000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832.7</a:t>
                    </a:r>
                  </a:p>
                </c:rich>
              </c:tx>
            </c:dLbl>
            <c:dLbl>
              <c:idx val="2"/>
              <c:layout>
                <c:manualLayout>
                  <c:x val="-2.4999999999999932E-2"/>
                  <c:y val="-5.00000000000000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376.4</a:t>
                    </a:r>
                  </a:p>
                </c:rich>
              </c:tx>
            </c:dLbl>
            <c:dLbl>
              <c:idx val="3"/>
              <c:layout>
                <c:manualLayout>
                  <c:x val="-9.773107265009962E-4"/>
                  <c:y val="-2.664474835382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793,0</a:t>
                    </a:r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400,4</a:t>
                    </a:r>
                  </a:p>
                </c:rich>
              </c:tx>
            </c:dLbl>
            <c:spPr>
              <a:noFill/>
              <a:ln w="2329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населення 96,3%</c:v>
                </c:pt>
                <c:pt idx="1">
                  <c:v>субсидії 86,5%</c:v>
                </c:pt>
                <c:pt idx="2">
                  <c:v>пільги 88,6%</c:v>
                </c:pt>
                <c:pt idx="3">
                  <c:v>спільне 97,1%</c:v>
                </c:pt>
                <c:pt idx="4">
                  <c:v>інші доходи 131,9%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14797.4</c:v>
                </c:pt>
                <c:pt idx="1">
                  <c:v>5991</c:v>
                </c:pt>
                <c:pt idx="2">
                  <c:v>968.9</c:v>
                </c:pt>
                <c:pt idx="3">
                  <c:v>525</c:v>
                </c:pt>
                <c:pt idx="4">
                  <c:v>200.5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Отримано</c:v>
                </c:pt>
              </c:strCache>
            </c:strRef>
          </c:tx>
          <c:spPr>
            <a:solidFill>
              <a:srgbClr val="00B050"/>
            </a:solidFill>
            <a:ln w="23272">
              <a:noFill/>
            </a:ln>
          </c:spPr>
          <c:dLbls>
            <c:dLbl>
              <c:idx val="0"/>
              <c:layout>
                <c:manualLayout>
                  <c:x val="8.1250000000000044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20114.9</a:t>
                    </a:r>
                  </a:p>
                </c:rich>
              </c:tx>
            </c:dLbl>
            <c:dLbl>
              <c:idx val="1"/>
              <c:layout>
                <c:manualLayout>
                  <c:x val="4.7916666666666628E-2"/>
                  <c:y val="-4.06250000000000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832,7</a:t>
                    </a:r>
                  </a:p>
                </c:rich>
              </c:tx>
            </c:dLbl>
            <c:dLbl>
              <c:idx val="2"/>
              <c:layout>
                <c:manualLayout>
                  <c:x val="2.9140932629429156E-2"/>
                  <c:y val="-3.0500897914076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370.4</a:t>
                    </a:r>
                  </a:p>
                </c:rich>
              </c:tx>
            </c:dLbl>
            <c:dLbl>
              <c:idx val="3"/>
              <c:layout>
                <c:manualLayout>
                  <c:x val="3.1815905346016936E-2"/>
                  <c:y val="-2.664474835382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728,6</a:t>
                    </a:r>
                  </a:p>
                </c:rich>
              </c:tx>
            </c:dLbl>
            <c:dLbl>
              <c:idx val="4"/>
              <c:layout>
                <c:manualLayout>
                  <c:x val="3.0388391156021058E-2"/>
                  <c:y val="-5.06041215662423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391.2</a:t>
                    </a:r>
                  </a:p>
                </c:rich>
              </c:tx>
            </c:dLbl>
            <c:spPr>
              <a:noFill/>
              <a:ln w="2329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населення 96,3%</c:v>
                </c:pt>
                <c:pt idx="1">
                  <c:v>субсидії 86,5%</c:v>
                </c:pt>
                <c:pt idx="2">
                  <c:v>пільги 88,6%</c:v>
                </c:pt>
                <c:pt idx="3">
                  <c:v>спільне 97,1%</c:v>
                </c:pt>
                <c:pt idx="4">
                  <c:v>інші доходи 131,9%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14252.6</c:v>
                </c:pt>
                <c:pt idx="1">
                  <c:v>5180.7</c:v>
                </c:pt>
                <c:pt idx="2">
                  <c:v>858.5</c:v>
                </c:pt>
                <c:pt idx="3">
                  <c:v>509.6</c:v>
                </c:pt>
                <c:pt idx="4">
                  <c:v>264.39999999999992</c:v>
                </c:pt>
              </c:numCache>
            </c:numRef>
          </c:val>
        </c:ser>
        <c:shape val="box"/>
        <c:axId val="49050752"/>
        <c:axId val="49052288"/>
        <c:axId val="0"/>
      </c:bar3DChart>
      <c:catAx>
        <c:axId val="49050752"/>
        <c:scaling>
          <c:orientation val="minMax"/>
        </c:scaling>
        <c:delete val="1"/>
        <c:axPos val="b"/>
        <c:tickLblPos val="nextTo"/>
        <c:crossAx val="49052288"/>
        <c:crosses val="autoZero"/>
        <c:auto val="1"/>
        <c:lblAlgn val="ctr"/>
        <c:lblOffset val="100"/>
      </c:catAx>
      <c:valAx>
        <c:axId val="49052288"/>
        <c:scaling>
          <c:orientation val="minMax"/>
        </c:scaling>
        <c:axPos val="l"/>
        <c:majorGridlines>
          <c:spPr>
            <a:ln w="87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581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9050752"/>
        <c:crosses val="autoZero"/>
        <c:crossBetween val="between"/>
      </c:valAx>
      <c:spPr>
        <a:noFill/>
        <a:ln w="23294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32520325115399068"/>
          <c:y val="0.93279036381956604"/>
          <c:w val="0.66782801435587436"/>
          <c:h val="0.99999999999999989"/>
        </c:manualLayout>
      </c:layout>
      <c:spPr>
        <a:noFill/>
        <a:ln w="2327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63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0717E-E42C-429B-B681-57DB12D94D25}" type="doc">
      <dgm:prSet loTypeId="urn:microsoft.com/office/officeart/2005/8/layout/cycle2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2AB6839-25D8-46DD-8BDF-5E1CB94AEEAD}">
      <dgm:prSet phldrT="[Текст]" custT="1"/>
      <dgm:spPr/>
      <dgm:t>
        <a:bodyPr/>
        <a:lstStyle/>
        <a:p>
          <a:r>
            <a:rPr lang="uk-UA" sz="1600" dirty="0" smtClean="0"/>
            <a:t>Населення 20114,9 тис. грн.</a:t>
          </a:r>
          <a:endParaRPr lang="uk-UA" sz="1600" dirty="0"/>
        </a:p>
      </dgm:t>
    </dgm:pt>
    <dgm:pt modelId="{74C62C79-C3EC-4211-A14C-19312683CB69}" type="parTrans" cxnId="{262E9AD1-D710-4A47-8C72-8D90A9C4F17C}">
      <dgm:prSet/>
      <dgm:spPr/>
      <dgm:t>
        <a:bodyPr/>
        <a:lstStyle/>
        <a:p>
          <a:endParaRPr lang="uk-UA"/>
        </a:p>
      </dgm:t>
    </dgm:pt>
    <dgm:pt modelId="{CA40498C-11DB-4E3A-8A0E-168639A02A33}" type="sibTrans" cxnId="{262E9AD1-D710-4A47-8C72-8D90A9C4F17C}">
      <dgm:prSet/>
      <dgm:spPr/>
      <dgm:t>
        <a:bodyPr/>
        <a:lstStyle/>
        <a:p>
          <a:endParaRPr lang="uk-UA"/>
        </a:p>
      </dgm:t>
    </dgm:pt>
    <dgm:pt modelId="{C47AB51D-28C1-4228-B3DD-DDB6CCD61BDD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Населення електроенергія  691,3тис. грн.</a:t>
          </a:r>
          <a:endParaRPr lang="uk-UA" sz="1600" dirty="0">
            <a:solidFill>
              <a:schemeClr val="tx1"/>
            </a:solidFill>
          </a:endParaRPr>
        </a:p>
      </dgm:t>
    </dgm:pt>
    <dgm:pt modelId="{506B0765-0FC8-4C07-9F54-32671F6ABD0B}" type="parTrans" cxnId="{6BEC62C6-448F-4C02-A988-97F2C806CB29}">
      <dgm:prSet/>
      <dgm:spPr/>
      <dgm:t>
        <a:bodyPr/>
        <a:lstStyle/>
        <a:p>
          <a:endParaRPr lang="uk-UA"/>
        </a:p>
      </dgm:t>
    </dgm:pt>
    <dgm:pt modelId="{03F2B41F-1366-408C-B30D-805C91E8AD22}" type="sibTrans" cxnId="{6BEC62C6-448F-4C02-A988-97F2C806CB29}">
      <dgm:prSet/>
      <dgm:spPr/>
      <dgm:t>
        <a:bodyPr/>
        <a:lstStyle/>
        <a:p>
          <a:endParaRPr lang="uk-UA"/>
        </a:p>
      </dgm:t>
    </dgm:pt>
    <dgm:pt modelId="{5B927A58-735B-4847-9A98-43BDC85D671C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Спільне утримання будинків та споруд і прибудинкової території  728,6 тис. грн.</a:t>
          </a:r>
          <a:endParaRPr lang="uk-UA" sz="1600" dirty="0">
            <a:solidFill>
              <a:schemeClr val="tx1"/>
            </a:solidFill>
          </a:endParaRPr>
        </a:p>
      </dgm:t>
    </dgm:pt>
    <dgm:pt modelId="{CF0E3CEE-FC02-4B6D-806F-E5ABA78FF68E}" type="parTrans" cxnId="{4F9B69E6-BBCA-492E-8AEE-82BD904752C2}">
      <dgm:prSet/>
      <dgm:spPr/>
      <dgm:t>
        <a:bodyPr/>
        <a:lstStyle/>
        <a:p>
          <a:endParaRPr lang="uk-UA"/>
        </a:p>
      </dgm:t>
    </dgm:pt>
    <dgm:pt modelId="{FE3D4D14-FF0E-4067-BE8E-BBB3AFAF7002}" type="sibTrans" cxnId="{4F9B69E6-BBCA-492E-8AEE-82BD904752C2}">
      <dgm:prSet/>
      <dgm:spPr/>
      <dgm:t>
        <a:bodyPr/>
        <a:lstStyle/>
        <a:p>
          <a:endParaRPr lang="uk-UA"/>
        </a:p>
      </dgm:t>
    </dgm:pt>
    <dgm:pt modelId="{2CED341B-FD29-437D-97A8-965CD1E9A8CE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Платні послуги 279,6 тис. грн.</a:t>
          </a:r>
          <a:endParaRPr lang="uk-UA" sz="1600" dirty="0">
            <a:solidFill>
              <a:schemeClr val="tx1"/>
            </a:solidFill>
          </a:endParaRPr>
        </a:p>
      </dgm:t>
    </dgm:pt>
    <dgm:pt modelId="{2E1359E1-44C8-457B-BF30-3C5CD44FCB5D}" type="parTrans" cxnId="{C7AFC2DE-2D3F-4CB2-A795-26A750A09A63}">
      <dgm:prSet/>
      <dgm:spPr/>
      <dgm:t>
        <a:bodyPr/>
        <a:lstStyle/>
        <a:p>
          <a:endParaRPr lang="uk-UA"/>
        </a:p>
      </dgm:t>
    </dgm:pt>
    <dgm:pt modelId="{08E488BC-6626-4F33-9D4E-E50C0BAC9E4C}" type="sibTrans" cxnId="{C7AFC2DE-2D3F-4CB2-A795-26A750A09A63}">
      <dgm:prSet/>
      <dgm:spPr/>
      <dgm:t>
        <a:bodyPr/>
        <a:lstStyle/>
        <a:p>
          <a:endParaRPr lang="uk-UA"/>
        </a:p>
      </dgm:t>
    </dgm:pt>
    <dgm:pt modelId="{2D52314D-0F13-446A-B50F-A77CB194355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Інші надходження: ФСС з ТВП 302.8 тис. грн.</a:t>
          </a:r>
          <a:endParaRPr lang="uk-UA" sz="1600" dirty="0">
            <a:solidFill>
              <a:schemeClr val="tx1"/>
            </a:solidFill>
          </a:endParaRPr>
        </a:p>
      </dgm:t>
    </dgm:pt>
    <dgm:pt modelId="{C8304423-66B4-4004-A9E7-1FABC192E591}" type="parTrans" cxnId="{CAB75E5A-43C3-4E42-9605-D375E1096853}">
      <dgm:prSet/>
      <dgm:spPr/>
      <dgm:t>
        <a:bodyPr/>
        <a:lstStyle/>
        <a:p>
          <a:endParaRPr lang="uk-UA"/>
        </a:p>
      </dgm:t>
    </dgm:pt>
    <dgm:pt modelId="{ECA085EA-24C7-4AE7-B648-3989E3419103}" type="sibTrans" cxnId="{CAB75E5A-43C3-4E42-9605-D375E1096853}">
      <dgm:prSet/>
      <dgm:spPr/>
      <dgm:t>
        <a:bodyPr/>
        <a:lstStyle/>
        <a:p>
          <a:endParaRPr lang="uk-UA"/>
        </a:p>
      </dgm:t>
    </dgm:pt>
    <dgm:pt modelId="{C2F1E68C-0A69-4F38-8573-BE6548E18D47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Пільги та субсидії 2072,8 тис. грн.</a:t>
          </a:r>
          <a:endParaRPr lang="uk-UA" sz="1600" dirty="0">
            <a:solidFill>
              <a:schemeClr val="tx1"/>
            </a:solidFill>
          </a:endParaRPr>
        </a:p>
      </dgm:t>
    </dgm:pt>
    <dgm:pt modelId="{CDEFC4FC-27C8-4CFE-99DD-BC9301B72F36}" type="parTrans" cxnId="{52009863-230B-45D4-95F4-EF2D1558CB2E}">
      <dgm:prSet/>
      <dgm:spPr/>
      <dgm:t>
        <a:bodyPr/>
        <a:lstStyle/>
        <a:p>
          <a:endParaRPr lang="uk-UA"/>
        </a:p>
      </dgm:t>
    </dgm:pt>
    <dgm:pt modelId="{DDD98118-E48F-4055-A68B-64C7899AE923}" type="sibTrans" cxnId="{52009863-230B-45D4-95F4-EF2D1558CB2E}">
      <dgm:prSet/>
      <dgm:spPr/>
      <dgm:t>
        <a:bodyPr/>
        <a:lstStyle/>
        <a:p>
          <a:endParaRPr lang="uk-UA"/>
        </a:p>
      </dgm:t>
    </dgm:pt>
    <dgm:pt modelId="{D5E77281-151D-48FF-9751-F9421B419719}" type="pres">
      <dgm:prSet presAssocID="{EB80717E-E42C-429B-B681-57DB12D94D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B356F6-C3F6-4B11-AFB8-5603051D117B}" type="pres">
      <dgm:prSet presAssocID="{02AB6839-25D8-46DD-8BDF-5E1CB94AEEAD}" presName="node" presStyleLbl="node1" presStyleIdx="0" presStyleCnt="6" custScaleX="147412" custScaleY="1422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E2B86D-741A-42E4-AFAD-C06593924A54}" type="pres">
      <dgm:prSet presAssocID="{CA40498C-11DB-4E3A-8A0E-168639A02A33}" presName="sibTrans" presStyleLbl="sibTrans2D1" presStyleIdx="0" presStyleCnt="6" custLinFactX="-100000" custLinFactY="111294" custLinFactNeighborX="-193097" custLinFactNeighborY="200000" custRadScaleRad="0" custRadScaleInc="-2147483648"/>
      <dgm:spPr/>
      <dgm:t>
        <a:bodyPr/>
        <a:lstStyle/>
        <a:p>
          <a:endParaRPr lang="uk-UA"/>
        </a:p>
      </dgm:t>
    </dgm:pt>
    <dgm:pt modelId="{2E241526-653C-45D5-83CB-81FB8ED1B499}" type="pres">
      <dgm:prSet presAssocID="{CA40498C-11DB-4E3A-8A0E-168639A02A33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C3CDACA8-4BA6-4CAA-B766-5B51B76638EC}" type="pres">
      <dgm:prSet presAssocID="{C47AB51D-28C1-4228-B3DD-DDB6CCD61BDD}" presName="node" presStyleLbl="node1" presStyleIdx="1" presStyleCnt="6" custScaleX="173186" custScaleY="152895" custRadScaleRad="127235" custRadScaleInc="282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E93471-200F-480E-8B19-7B389C2FAF9E}" type="pres">
      <dgm:prSet presAssocID="{03F2B41F-1366-408C-B30D-805C91E8AD22}" presName="sibTrans" presStyleLbl="sibTrans2D1" presStyleIdx="1" presStyleCnt="6" custLinFactX="-400000" custLinFactNeighborX="-497065"/>
      <dgm:spPr/>
      <dgm:t>
        <a:bodyPr/>
        <a:lstStyle/>
        <a:p>
          <a:endParaRPr lang="uk-UA"/>
        </a:p>
      </dgm:t>
    </dgm:pt>
    <dgm:pt modelId="{5A1DC0D7-3716-4273-870D-CF2719C458A2}" type="pres">
      <dgm:prSet presAssocID="{03F2B41F-1366-408C-B30D-805C91E8AD22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904F1C04-FD78-4D58-A067-FECEF9317EB2}" type="pres">
      <dgm:prSet presAssocID="{C2F1E68C-0A69-4F38-8573-BE6548E18D47}" presName="node" presStyleLbl="node1" presStyleIdx="2" presStyleCnt="6" custScaleX="161351" custScaleY="144955" custRadScaleRad="152950" custRadScaleInc="-107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A955C3-E1FD-4468-A856-8728819857CE}" type="pres">
      <dgm:prSet presAssocID="{DDD98118-E48F-4055-A68B-64C7899AE923}" presName="sibTrans" presStyleLbl="sibTrans2D1" presStyleIdx="2" presStyleCnt="6" custLinFactX="-300000" custLinFactY="-153227" custLinFactNeighborX="-360821" custLinFactNeighborY="-200000"/>
      <dgm:spPr/>
      <dgm:t>
        <a:bodyPr/>
        <a:lstStyle/>
        <a:p>
          <a:endParaRPr lang="uk-UA"/>
        </a:p>
      </dgm:t>
    </dgm:pt>
    <dgm:pt modelId="{EBBCBF57-8A5E-4C08-8178-C721C39DC0F5}" type="pres">
      <dgm:prSet presAssocID="{DDD98118-E48F-4055-A68B-64C7899AE923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51E65C7B-0C1C-4B74-90B6-242ACDDE8BAF}" type="pres">
      <dgm:prSet presAssocID="{5B927A58-735B-4847-9A98-43BDC85D671C}" presName="node" presStyleLbl="node1" presStyleIdx="3" presStyleCnt="6" custScaleX="167296" custScaleY="151389" custRadScaleRad="93981" custRadScaleInc="77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7B5CBD-23FD-4DD7-ABC5-A54583702C5B}" type="pres">
      <dgm:prSet presAssocID="{FE3D4D14-FF0E-4067-BE8E-BBB3AFAF7002}" presName="sibTrans" presStyleLbl="sibTrans2D1" presStyleIdx="3" presStyleCnt="6" custLinFactX="174644" custLinFactY="-111521" custLinFactNeighborX="200000" custLinFactNeighborY="-200000"/>
      <dgm:spPr/>
      <dgm:t>
        <a:bodyPr/>
        <a:lstStyle/>
        <a:p>
          <a:endParaRPr lang="uk-UA"/>
        </a:p>
      </dgm:t>
    </dgm:pt>
    <dgm:pt modelId="{D055B774-0E55-4171-A121-6D8FE2840B04}" type="pres">
      <dgm:prSet presAssocID="{FE3D4D14-FF0E-4067-BE8E-BBB3AFAF7002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5EB30508-A716-499F-83DB-0E9A12BA4EEB}" type="pres">
      <dgm:prSet presAssocID="{2CED341B-FD29-437D-97A8-965CD1E9A8CE}" presName="node" presStyleLbl="node1" presStyleIdx="4" presStyleCnt="6" custScaleX="154867" custScaleY="144952" custRadScaleRad="139153" custRadScaleInc="187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5FA664-5A57-407B-B889-BA29EB591DA7}" type="pres">
      <dgm:prSet presAssocID="{08E488BC-6626-4F33-9D4E-E50C0BAC9E4C}" presName="sibTrans" presStyleLbl="sibTrans2D1" presStyleIdx="4" presStyleCnt="6" custLinFactX="1300000" custLinFactNeighborX="1328494" custLinFactNeighborY="9300"/>
      <dgm:spPr/>
      <dgm:t>
        <a:bodyPr/>
        <a:lstStyle/>
        <a:p>
          <a:endParaRPr lang="uk-UA"/>
        </a:p>
      </dgm:t>
    </dgm:pt>
    <dgm:pt modelId="{D22BA077-1370-4DE0-9781-8E81BE6287A2}" type="pres">
      <dgm:prSet presAssocID="{08E488BC-6626-4F33-9D4E-E50C0BAC9E4C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36B02A42-E3B6-4A62-BFB4-0782DE213640}" type="pres">
      <dgm:prSet presAssocID="{2D52314D-0F13-446A-B50F-A77CB1943558}" presName="node" presStyleLbl="node1" presStyleIdx="5" presStyleCnt="6" custScaleX="175196" custScaleY="164084" custRadScaleRad="124306" custRadScaleInc="-199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6091A8-7667-4079-AB85-2797EBA000BB}" type="pres">
      <dgm:prSet presAssocID="{ECA085EA-24C7-4AE7-B648-3989E3419103}" presName="sibTrans" presStyleLbl="sibTrans2D1" presStyleIdx="5" presStyleCnt="6" custFlipHor="1" custScaleX="36201" custLinFactX="200000" custLinFactY="102110" custLinFactNeighborX="240177" custLinFactNeighborY="200000"/>
      <dgm:spPr/>
      <dgm:t>
        <a:bodyPr/>
        <a:lstStyle/>
        <a:p>
          <a:endParaRPr lang="uk-UA"/>
        </a:p>
      </dgm:t>
    </dgm:pt>
    <dgm:pt modelId="{E6F246C1-8F17-4A5C-B4C6-5E289462D2EA}" type="pres">
      <dgm:prSet presAssocID="{ECA085EA-24C7-4AE7-B648-3989E3419103}" presName="connectorText" presStyleLbl="sibTrans2D1" presStyleIdx="5" presStyleCnt="6"/>
      <dgm:spPr/>
      <dgm:t>
        <a:bodyPr/>
        <a:lstStyle/>
        <a:p>
          <a:endParaRPr lang="uk-UA"/>
        </a:p>
      </dgm:t>
    </dgm:pt>
  </dgm:ptLst>
  <dgm:cxnLst>
    <dgm:cxn modelId="{FBE41A6E-9AC7-4CF2-B475-062F8BDA81A6}" type="presOf" srcId="{C2F1E68C-0A69-4F38-8573-BE6548E18D47}" destId="{904F1C04-FD78-4D58-A067-FECEF9317EB2}" srcOrd="0" destOrd="0" presId="urn:microsoft.com/office/officeart/2005/8/layout/cycle2"/>
    <dgm:cxn modelId="{56457A3C-3196-4E4F-B2C1-7B37EDD842AA}" type="presOf" srcId="{5B927A58-735B-4847-9A98-43BDC85D671C}" destId="{51E65C7B-0C1C-4B74-90B6-242ACDDE8BAF}" srcOrd="0" destOrd="0" presId="urn:microsoft.com/office/officeart/2005/8/layout/cycle2"/>
    <dgm:cxn modelId="{4F9B69E6-BBCA-492E-8AEE-82BD904752C2}" srcId="{EB80717E-E42C-429B-B681-57DB12D94D25}" destId="{5B927A58-735B-4847-9A98-43BDC85D671C}" srcOrd="3" destOrd="0" parTransId="{CF0E3CEE-FC02-4B6D-806F-E5ABA78FF68E}" sibTransId="{FE3D4D14-FF0E-4067-BE8E-BBB3AFAF7002}"/>
    <dgm:cxn modelId="{6BEC62C6-448F-4C02-A988-97F2C806CB29}" srcId="{EB80717E-E42C-429B-B681-57DB12D94D25}" destId="{C47AB51D-28C1-4228-B3DD-DDB6CCD61BDD}" srcOrd="1" destOrd="0" parTransId="{506B0765-0FC8-4C07-9F54-32671F6ABD0B}" sibTransId="{03F2B41F-1366-408C-B30D-805C91E8AD22}"/>
    <dgm:cxn modelId="{CE83E79E-A102-4A2A-BA43-5A0DFF2C2704}" type="presOf" srcId="{ECA085EA-24C7-4AE7-B648-3989E3419103}" destId="{E6F246C1-8F17-4A5C-B4C6-5E289462D2EA}" srcOrd="1" destOrd="0" presId="urn:microsoft.com/office/officeart/2005/8/layout/cycle2"/>
    <dgm:cxn modelId="{CE3163D1-E392-4EA0-AFCE-93DE033CD593}" type="presOf" srcId="{FE3D4D14-FF0E-4067-BE8E-BBB3AFAF7002}" destId="{D055B774-0E55-4171-A121-6D8FE2840B04}" srcOrd="1" destOrd="0" presId="urn:microsoft.com/office/officeart/2005/8/layout/cycle2"/>
    <dgm:cxn modelId="{988AAF93-3FAC-4CBC-B1A7-34DE33D5BE16}" type="presOf" srcId="{ECA085EA-24C7-4AE7-B648-3989E3419103}" destId="{1F6091A8-7667-4079-AB85-2797EBA000BB}" srcOrd="0" destOrd="0" presId="urn:microsoft.com/office/officeart/2005/8/layout/cycle2"/>
    <dgm:cxn modelId="{C7AFC2DE-2D3F-4CB2-A795-26A750A09A63}" srcId="{EB80717E-E42C-429B-B681-57DB12D94D25}" destId="{2CED341B-FD29-437D-97A8-965CD1E9A8CE}" srcOrd="4" destOrd="0" parTransId="{2E1359E1-44C8-457B-BF30-3C5CD44FCB5D}" sibTransId="{08E488BC-6626-4F33-9D4E-E50C0BAC9E4C}"/>
    <dgm:cxn modelId="{CAB75E5A-43C3-4E42-9605-D375E1096853}" srcId="{EB80717E-E42C-429B-B681-57DB12D94D25}" destId="{2D52314D-0F13-446A-B50F-A77CB1943558}" srcOrd="5" destOrd="0" parTransId="{C8304423-66B4-4004-A9E7-1FABC192E591}" sibTransId="{ECA085EA-24C7-4AE7-B648-3989E3419103}"/>
    <dgm:cxn modelId="{BE0C898F-9DDF-406E-B664-CA631B391184}" type="presOf" srcId="{CA40498C-11DB-4E3A-8A0E-168639A02A33}" destId="{90E2B86D-741A-42E4-AFAD-C06593924A54}" srcOrd="0" destOrd="0" presId="urn:microsoft.com/office/officeart/2005/8/layout/cycle2"/>
    <dgm:cxn modelId="{52009863-230B-45D4-95F4-EF2D1558CB2E}" srcId="{EB80717E-E42C-429B-B681-57DB12D94D25}" destId="{C2F1E68C-0A69-4F38-8573-BE6548E18D47}" srcOrd="2" destOrd="0" parTransId="{CDEFC4FC-27C8-4CFE-99DD-BC9301B72F36}" sibTransId="{DDD98118-E48F-4055-A68B-64C7899AE923}"/>
    <dgm:cxn modelId="{DAD3603A-FE7A-4D05-92CB-251024CB7010}" type="presOf" srcId="{CA40498C-11DB-4E3A-8A0E-168639A02A33}" destId="{2E241526-653C-45D5-83CB-81FB8ED1B499}" srcOrd="1" destOrd="0" presId="urn:microsoft.com/office/officeart/2005/8/layout/cycle2"/>
    <dgm:cxn modelId="{918DE4B7-9EF5-4F5A-ABA6-B287FA8EF14E}" type="presOf" srcId="{2CED341B-FD29-437D-97A8-965CD1E9A8CE}" destId="{5EB30508-A716-499F-83DB-0E9A12BA4EEB}" srcOrd="0" destOrd="0" presId="urn:microsoft.com/office/officeart/2005/8/layout/cycle2"/>
    <dgm:cxn modelId="{2561106D-7BA5-4AA5-B256-FFDF606C26BF}" type="presOf" srcId="{DDD98118-E48F-4055-A68B-64C7899AE923}" destId="{EBBCBF57-8A5E-4C08-8178-C721C39DC0F5}" srcOrd="1" destOrd="0" presId="urn:microsoft.com/office/officeart/2005/8/layout/cycle2"/>
    <dgm:cxn modelId="{CBC1AAFE-59FF-4B36-8C63-FEA0C99D5B87}" type="presOf" srcId="{FE3D4D14-FF0E-4067-BE8E-BBB3AFAF7002}" destId="{E77B5CBD-23FD-4DD7-ABC5-A54583702C5B}" srcOrd="0" destOrd="0" presId="urn:microsoft.com/office/officeart/2005/8/layout/cycle2"/>
    <dgm:cxn modelId="{D2BC5B27-AADF-4831-99A9-BBD03E4C427F}" type="presOf" srcId="{02AB6839-25D8-46DD-8BDF-5E1CB94AEEAD}" destId="{6DB356F6-C3F6-4B11-AFB8-5603051D117B}" srcOrd="0" destOrd="0" presId="urn:microsoft.com/office/officeart/2005/8/layout/cycle2"/>
    <dgm:cxn modelId="{46E4E39E-1DE1-4AB6-A1DC-C17063C2FEAA}" type="presOf" srcId="{DDD98118-E48F-4055-A68B-64C7899AE923}" destId="{DDA955C3-E1FD-4468-A856-8728819857CE}" srcOrd="0" destOrd="0" presId="urn:microsoft.com/office/officeart/2005/8/layout/cycle2"/>
    <dgm:cxn modelId="{D8CF451B-EE58-4822-A092-E71E7831F7F0}" type="presOf" srcId="{08E488BC-6626-4F33-9D4E-E50C0BAC9E4C}" destId="{A85FA664-5A57-407B-B889-BA29EB591DA7}" srcOrd="0" destOrd="0" presId="urn:microsoft.com/office/officeart/2005/8/layout/cycle2"/>
    <dgm:cxn modelId="{262E9AD1-D710-4A47-8C72-8D90A9C4F17C}" srcId="{EB80717E-E42C-429B-B681-57DB12D94D25}" destId="{02AB6839-25D8-46DD-8BDF-5E1CB94AEEAD}" srcOrd="0" destOrd="0" parTransId="{74C62C79-C3EC-4211-A14C-19312683CB69}" sibTransId="{CA40498C-11DB-4E3A-8A0E-168639A02A33}"/>
    <dgm:cxn modelId="{EDD24E80-4C68-4E3E-A15E-6E128CE4C307}" type="presOf" srcId="{C47AB51D-28C1-4228-B3DD-DDB6CCD61BDD}" destId="{C3CDACA8-4BA6-4CAA-B766-5B51B76638EC}" srcOrd="0" destOrd="0" presId="urn:microsoft.com/office/officeart/2005/8/layout/cycle2"/>
    <dgm:cxn modelId="{423BEFA0-192B-452D-B0B9-C549F62DFD30}" type="presOf" srcId="{EB80717E-E42C-429B-B681-57DB12D94D25}" destId="{D5E77281-151D-48FF-9751-F9421B419719}" srcOrd="0" destOrd="0" presId="urn:microsoft.com/office/officeart/2005/8/layout/cycle2"/>
    <dgm:cxn modelId="{595744B4-C2A9-46D0-AF5D-5B558B326DA0}" type="presOf" srcId="{2D52314D-0F13-446A-B50F-A77CB1943558}" destId="{36B02A42-E3B6-4A62-BFB4-0782DE213640}" srcOrd="0" destOrd="0" presId="urn:microsoft.com/office/officeart/2005/8/layout/cycle2"/>
    <dgm:cxn modelId="{7F0816B9-6E77-4321-8670-40EF4028D2B4}" type="presOf" srcId="{03F2B41F-1366-408C-B30D-805C91E8AD22}" destId="{00E93471-200F-480E-8B19-7B389C2FAF9E}" srcOrd="0" destOrd="0" presId="urn:microsoft.com/office/officeart/2005/8/layout/cycle2"/>
    <dgm:cxn modelId="{5EA39138-BECB-4FA9-B6F2-70953DA5B37C}" type="presOf" srcId="{08E488BC-6626-4F33-9D4E-E50C0BAC9E4C}" destId="{D22BA077-1370-4DE0-9781-8E81BE6287A2}" srcOrd="1" destOrd="0" presId="urn:microsoft.com/office/officeart/2005/8/layout/cycle2"/>
    <dgm:cxn modelId="{C81A110F-B335-455F-BAE8-B46484EC789B}" type="presOf" srcId="{03F2B41F-1366-408C-B30D-805C91E8AD22}" destId="{5A1DC0D7-3716-4273-870D-CF2719C458A2}" srcOrd="1" destOrd="0" presId="urn:microsoft.com/office/officeart/2005/8/layout/cycle2"/>
    <dgm:cxn modelId="{51E03025-1343-4231-8378-A914A5017D29}" type="presParOf" srcId="{D5E77281-151D-48FF-9751-F9421B419719}" destId="{6DB356F6-C3F6-4B11-AFB8-5603051D117B}" srcOrd="0" destOrd="0" presId="urn:microsoft.com/office/officeart/2005/8/layout/cycle2"/>
    <dgm:cxn modelId="{D5B96704-17E0-4047-A572-1D397CBB611D}" type="presParOf" srcId="{D5E77281-151D-48FF-9751-F9421B419719}" destId="{90E2B86D-741A-42E4-AFAD-C06593924A54}" srcOrd="1" destOrd="0" presId="urn:microsoft.com/office/officeart/2005/8/layout/cycle2"/>
    <dgm:cxn modelId="{695A74FA-2A1F-429E-B80B-7BA80CD24166}" type="presParOf" srcId="{90E2B86D-741A-42E4-AFAD-C06593924A54}" destId="{2E241526-653C-45D5-83CB-81FB8ED1B499}" srcOrd="0" destOrd="0" presId="urn:microsoft.com/office/officeart/2005/8/layout/cycle2"/>
    <dgm:cxn modelId="{12762E74-6EE6-4736-82AC-04E343FED19F}" type="presParOf" srcId="{D5E77281-151D-48FF-9751-F9421B419719}" destId="{C3CDACA8-4BA6-4CAA-B766-5B51B76638EC}" srcOrd="2" destOrd="0" presId="urn:microsoft.com/office/officeart/2005/8/layout/cycle2"/>
    <dgm:cxn modelId="{C2FF5207-DED1-4961-8288-713840C1E438}" type="presParOf" srcId="{D5E77281-151D-48FF-9751-F9421B419719}" destId="{00E93471-200F-480E-8B19-7B389C2FAF9E}" srcOrd="3" destOrd="0" presId="urn:microsoft.com/office/officeart/2005/8/layout/cycle2"/>
    <dgm:cxn modelId="{B7C7785C-1944-498C-A0FA-3D50BDFFD2CB}" type="presParOf" srcId="{00E93471-200F-480E-8B19-7B389C2FAF9E}" destId="{5A1DC0D7-3716-4273-870D-CF2719C458A2}" srcOrd="0" destOrd="0" presId="urn:microsoft.com/office/officeart/2005/8/layout/cycle2"/>
    <dgm:cxn modelId="{8419531B-98CD-4EA1-8146-C9B9D0166475}" type="presParOf" srcId="{D5E77281-151D-48FF-9751-F9421B419719}" destId="{904F1C04-FD78-4D58-A067-FECEF9317EB2}" srcOrd="4" destOrd="0" presId="urn:microsoft.com/office/officeart/2005/8/layout/cycle2"/>
    <dgm:cxn modelId="{1D2213D0-EEDC-4F4E-B60D-53378D6D95A8}" type="presParOf" srcId="{D5E77281-151D-48FF-9751-F9421B419719}" destId="{DDA955C3-E1FD-4468-A856-8728819857CE}" srcOrd="5" destOrd="0" presId="urn:microsoft.com/office/officeart/2005/8/layout/cycle2"/>
    <dgm:cxn modelId="{9013467A-A710-4347-BBC3-0FFD4CCAD771}" type="presParOf" srcId="{DDA955C3-E1FD-4468-A856-8728819857CE}" destId="{EBBCBF57-8A5E-4C08-8178-C721C39DC0F5}" srcOrd="0" destOrd="0" presId="urn:microsoft.com/office/officeart/2005/8/layout/cycle2"/>
    <dgm:cxn modelId="{50AE9F7D-D66A-4139-A5F9-FEE290CF98F3}" type="presParOf" srcId="{D5E77281-151D-48FF-9751-F9421B419719}" destId="{51E65C7B-0C1C-4B74-90B6-242ACDDE8BAF}" srcOrd="6" destOrd="0" presId="urn:microsoft.com/office/officeart/2005/8/layout/cycle2"/>
    <dgm:cxn modelId="{9F95A43E-BACE-4C03-A348-6D6E3B8A7AF9}" type="presParOf" srcId="{D5E77281-151D-48FF-9751-F9421B419719}" destId="{E77B5CBD-23FD-4DD7-ABC5-A54583702C5B}" srcOrd="7" destOrd="0" presId="urn:microsoft.com/office/officeart/2005/8/layout/cycle2"/>
    <dgm:cxn modelId="{31FB7B49-AB27-402B-8912-584C0920EF4E}" type="presParOf" srcId="{E77B5CBD-23FD-4DD7-ABC5-A54583702C5B}" destId="{D055B774-0E55-4171-A121-6D8FE2840B04}" srcOrd="0" destOrd="0" presId="urn:microsoft.com/office/officeart/2005/8/layout/cycle2"/>
    <dgm:cxn modelId="{C73D2BE8-6E29-4298-A24E-A00ADC8F2C7F}" type="presParOf" srcId="{D5E77281-151D-48FF-9751-F9421B419719}" destId="{5EB30508-A716-499F-83DB-0E9A12BA4EEB}" srcOrd="8" destOrd="0" presId="urn:microsoft.com/office/officeart/2005/8/layout/cycle2"/>
    <dgm:cxn modelId="{2F559886-8132-4C7E-A9E9-5B061F3F606B}" type="presParOf" srcId="{D5E77281-151D-48FF-9751-F9421B419719}" destId="{A85FA664-5A57-407B-B889-BA29EB591DA7}" srcOrd="9" destOrd="0" presId="urn:microsoft.com/office/officeart/2005/8/layout/cycle2"/>
    <dgm:cxn modelId="{5E5E0E58-2031-4BBA-B151-F3C0FA2B7D09}" type="presParOf" srcId="{A85FA664-5A57-407B-B889-BA29EB591DA7}" destId="{D22BA077-1370-4DE0-9781-8E81BE6287A2}" srcOrd="0" destOrd="0" presId="urn:microsoft.com/office/officeart/2005/8/layout/cycle2"/>
    <dgm:cxn modelId="{85C2AD3B-D6D7-4F1D-9E37-BC4652CBAA8D}" type="presParOf" srcId="{D5E77281-151D-48FF-9751-F9421B419719}" destId="{36B02A42-E3B6-4A62-BFB4-0782DE213640}" srcOrd="10" destOrd="0" presId="urn:microsoft.com/office/officeart/2005/8/layout/cycle2"/>
    <dgm:cxn modelId="{3AB8CA8E-8877-48F6-900E-2893D074DB32}" type="presParOf" srcId="{D5E77281-151D-48FF-9751-F9421B419719}" destId="{1F6091A8-7667-4079-AB85-2797EBA000BB}" srcOrd="11" destOrd="0" presId="urn:microsoft.com/office/officeart/2005/8/layout/cycle2"/>
    <dgm:cxn modelId="{52751D92-D9F1-45AA-935B-F91CA7AEC572}" type="presParOf" srcId="{1F6091A8-7667-4079-AB85-2797EBA000BB}" destId="{E6F246C1-8F17-4A5C-B4C6-5E289462D2E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0.13249</cdr:x>
      <cdr:y>0.83076</cdr:y>
    </cdr:from>
    <cdr:to>
      <cdr:x>0.24487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55446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62E6F0-B260-4944-92B5-F9D37E71FCF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56B62-9D08-405E-B545-E9D221B95E25}" type="slidenum">
              <a:rPr lang="ru-RU" altLang="uk-UA"/>
              <a:pPr/>
              <a:t>17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z="110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6E76C-403D-49F6-BDBD-0C7FB5405D15}" type="slidenum">
              <a:rPr lang="ru-RU" altLang="uk-UA"/>
              <a:pPr/>
              <a:t>20</a:t>
            </a:fld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649E-4273-4687-9849-05BC41B0950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2CB7-734F-4A66-B8B3-A8B7B470BA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58A1-76DB-4815-BBCF-82ACFFB0B67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2A73-9F4E-4055-9819-F9E15F1449B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9D74-C83C-41F3-9EAC-488C1334DD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160D-3B14-4C4F-A1C8-EA663DD9540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4ABC-DB7A-42A5-BFB6-1E9BBE1C192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7021-3B85-4B34-90F7-F64BEF55420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A14F-99D5-41F1-AA27-A6E8A899664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3751-1F06-4B40-B227-68D391E656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C668-9196-44B5-8366-476431EC38D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50000">
              <a:schemeClr val="accent1"/>
            </a:gs>
            <a:gs pos="100000">
              <a:srgbClr val="333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4BF16C-7DF4-430B-BBAF-B94BEABA40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214313" y="3429000"/>
            <a:ext cx="8715375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Комунальне підприємство «Житлово – експлуатаційна організація № 3» </a:t>
            </a:r>
          </a:p>
          <a:p>
            <a:pPr algn="ctr"/>
            <a:r>
              <a:rPr lang="uk-UA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Міської ради міста Кропивницького»</a:t>
            </a:r>
          </a:p>
          <a:p>
            <a:pPr algn="ctr"/>
            <a:endParaRPr lang="uk-UA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8" name="Рисунок 7" descr="ЖЕО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343400" cy="305752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b="1" smtClean="0"/>
              <a:t>Перелік послуг,які надає КП “ЖЕО № 3”</a:t>
            </a:r>
            <a:br>
              <a:rPr lang="uk-UA" altLang="ru-RU" sz="2800" b="1" smtClean="0"/>
            </a:br>
            <a:r>
              <a:rPr lang="uk-UA" altLang="ru-RU" sz="2400" b="1" smtClean="0"/>
              <a:t/>
            </a:r>
            <a:br>
              <a:rPr lang="uk-UA" altLang="ru-RU" sz="2400" b="1" smtClean="0"/>
            </a:br>
            <a:endParaRPr lang="ru-RU" altLang="ru-RU" sz="24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uk-UA" altLang="ru-RU" sz="2000" b="1" smtClean="0">
                <a:solidFill>
                  <a:srgbClr val="0000FF"/>
                </a:solidFill>
              </a:rPr>
              <a:t>- Прибирання прибудинкової території</a:t>
            </a:r>
            <a:br>
              <a:rPr lang="uk-UA" altLang="ru-RU" sz="2000" b="1" smtClean="0">
                <a:solidFill>
                  <a:srgbClr val="0000FF"/>
                </a:solidFill>
              </a:rPr>
            </a:br>
            <a:r>
              <a:rPr lang="uk-UA" altLang="ru-RU" sz="2000" b="1" smtClean="0">
                <a:solidFill>
                  <a:srgbClr val="0000FF"/>
                </a:solidFill>
              </a:rPr>
              <a:t>- Вивезення твердих та великогабаритних відходів ( січень-лютий 2019р.)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Технічне обслуговування ліфтів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Енергопостачання ліфтів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Технічне обслуговування внутрішньо- будинкових систем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Дератизація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Обслуговування ДВК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Поточний ремонт конструктивних елементів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Посипання прибудинкової території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Освітлення місць загального користування</a:t>
            </a:r>
          </a:p>
          <a:p>
            <a:r>
              <a:rPr lang="uk-UA" altLang="ru-RU" sz="2000" b="1" smtClean="0">
                <a:solidFill>
                  <a:srgbClr val="0000FF"/>
                </a:solidFill>
              </a:rPr>
              <a:t>- Технічне обслуговування та поточний ремонт електромереж  та  електрообладнання</a:t>
            </a:r>
          </a:p>
          <a:p>
            <a:endParaRPr lang="ru-RU" altLang="ru-RU" sz="20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808038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11293"/>
          <p:cNvGraphicFramePr>
            <a:graphicFrameLocks/>
          </p:cNvGraphicFramePr>
          <p:nvPr/>
        </p:nvGraphicFramePr>
        <p:xfrm>
          <a:off x="755650" y="720725"/>
          <a:ext cx="7542213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Рукописный ввод 11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585152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укописный ввод 11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800" y="4535488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укописный ввод 11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988" y="5878513"/>
            <a:ext cx="1111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укописный ввод 11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425" y="5907088"/>
            <a:ext cx="111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укописный ввод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5413" y="5611813"/>
            <a:ext cx="857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385888" y="5564188"/>
            <a:ext cx="103187" cy="104775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191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18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2301"/>
          <p:cNvGraphicFramePr>
            <a:graphicFrameLocks/>
          </p:cNvGraphicFramePr>
          <p:nvPr/>
        </p:nvGraphicFramePr>
        <p:xfrm>
          <a:off x="835025" y="498475"/>
          <a:ext cx="74866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8893175" cy="594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/>
              <a:t>Перелік нарахувань інших надходжень за січень – груден 2019року.</a:t>
            </a:r>
          </a:p>
          <a:p>
            <a:pPr eaLnBrk="1" hangingPunct="1"/>
            <a:endParaRPr lang="uk-UA" altLang="ru-RU" sz="2000" b="1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Спільне утримання – 660,8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Субсидія – 425,2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Пільги – 804,8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Інтернет – 100,7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Електроенергія ( від ОСББ ) – 8,6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Відшкодування судового збору – 2.0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Вартість робіт на відключення від центрального опалення – </a:t>
            </a:r>
          </a:p>
          <a:p>
            <a:pPr eaLnBrk="1" hangingPunct="1"/>
            <a:r>
              <a:rPr lang="uk-UA" altLang="ru-RU" sz="2000">
                <a:solidFill>
                  <a:schemeClr val="tx1"/>
                </a:solidFill>
              </a:rPr>
              <a:t>233.0 тис.грн.</a:t>
            </a: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endParaRPr lang="uk-UA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uk-UA" altLang="ru-RU" sz="2000" b="1">
                <a:solidFill>
                  <a:schemeClr val="tx1"/>
                </a:solidFill>
              </a:rPr>
              <a:t>ВСЬОГО: 2235,1 тис. грн.</a:t>
            </a:r>
            <a:endParaRPr lang="ru-RU" altLang="ru-RU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476375" y="0"/>
            <a:ext cx="6399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000" b="1"/>
              <a:t>Рух коштів,які надійшли на розрахунковий рахунок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87297" y="1609711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203575" y="3789363"/>
            <a:ext cx="2357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smtClean="0">
                <a:solidFill>
                  <a:schemeClr val="tx1"/>
                </a:solidFill>
              </a:rPr>
              <a:t>Надійшло – 24190,0 тис. </a:t>
            </a:r>
            <a:r>
              <a:rPr lang="uk-UA" altLang="ru-RU" sz="2000" b="1" dirty="0" smtClean="0">
                <a:solidFill>
                  <a:schemeClr val="tx1"/>
                </a:solidFill>
              </a:rPr>
              <a:t>грн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50" y="642938"/>
            <a:ext cx="371475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Залишок коштів на початок року 820,0 тис.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500188"/>
          <a:ext cx="6096000" cy="3708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0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Зар</a:t>
                      </a:r>
                      <a:r>
                        <a:rPr lang="uk-UA" baseline="0" dirty="0" smtClean="0"/>
                        <a:t>плата ( Виплачено 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Податки</a:t>
                      </a:r>
                      <a:r>
                        <a:rPr lang="uk-UA" b="1" baseline="0" dirty="0" smtClean="0"/>
                        <a:t> на зарплату та утриманні з зарплати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ПДВ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Податок</a:t>
                      </a:r>
                      <a:r>
                        <a:rPr lang="uk-UA" b="1" baseline="0" dirty="0" smtClean="0"/>
                        <a:t> на прибуток підприємства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Комісійний збір за прийняття квартплати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Комісія банку за рахунково-касове</a:t>
                      </a:r>
                      <a:r>
                        <a:rPr lang="uk-UA" b="1" baseline="0" dirty="0" smtClean="0"/>
                        <a:t> обслуговування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КОК </a:t>
                      </a:r>
                      <a:r>
                        <a:rPr lang="uk-UA" b="1" dirty="0" err="1" smtClean="0"/>
                        <a:t>МВП</a:t>
                      </a:r>
                      <a:r>
                        <a:rPr lang="uk-UA" b="1" dirty="0" smtClean="0"/>
                        <a:t> ПД </a:t>
                      </a:r>
                      <a:r>
                        <a:rPr lang="uk-UA" b="1" dirty="0" err="1" smtClean="0"/>
                        <a:t>“Раттус”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КП</a:t>
                      </a:r>
                      <a:r>
                        <a:rPr lang="uk-UA" b="1" dirty="0" smtClean="0"/>
                        <a:t> ПВК </a:t>
                      </a:r>
                      <a:r>
                        <a:rPr lang="uk-UA" b="1" dirty="0" err="1" smtClean="0"/>
                        <a:t>“Геркон”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КП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dirty="0" err="1" smtClean="0"/>
                        <a:t>“Молнія”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ТОВ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baseline="0" dirty="0" err="1" smtClean="0"/>
                        <a:t>“Екостайл”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00375" y="214313"/>
            <a:ext cx="3500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 smtClean="0"/>
              <a:t>Витрачено</a:t>
            </a:r>
            <a:r>
              <a:rPr lang="en-US" altLang="ru-RU" sz="2000" b="1" dirty="0" smtClean="0"/>
              <a:t> </a:t>
            </a:r>
            <a:r>
              <a:rPr lang="uk-UA" altLang="ru-RU" sz="2000" b="1" dirty="0" smtClean="0"/>
              <a:t>з розрахункового рахунку 24746,0 тис. грн</a:t>
            </a:r>
          </a:p>
        </p:txBody>
      </p:sp>
      <p:graphicFrame>
        <p:nvGraphicFramePr>
          <p:cNvPr id="19509" name="Group 53"/>
          <p:cNvGraphicFramePr>
            <a:graphicFrameLocks noGrp="1"/>
          </p:cNvGraphicFramePr>
          <p:nvPr/>
        </p:nvGraphicFramePr>
        <p:xfrm>
          <a:off x="6500813" y="1500188"/>
          <a:ext cx="2333625" cy="3708400"/>
        </p:xfrm>
        <a:graphic>
          <a:graphicData uri="http://schemas.openxmlformats.org/drawingml/2006/table">
            <a:tbl>
              <a:tblPr/>
              <a:tblGrid>
                <a:gridCol w="2333625">
                  <a:extLst>
                    <a:ext uri="{9D8B030D-6E8A-4147-A177-3AD203B41FA5}"/>
                  </a:extLst>
                </a:gridCol>
              </a:tblGrid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8554,4тис.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4370,0тис.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2590,0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384,6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46,3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180,0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1432,3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629,6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1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352,4 тис. грн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4" name="Group 44"/>
          <p:cNvGraphicFramePr>
            <a:graphicFrameLocks noGrp="1"/>
          </p:cNvGraphicFramePr>
          <p:nvPr/>
        </p:nvGraphicFramePr>
        <p:xfrm>
          <a:off x="428625" y="1357313"/>
          <a:ext cx="6159500" cy="3783012"/>
        </p:xfrm>
        <a:graphic>
          <a:graphicData uri="http://schemas.openxmlformats.org/drawingml/2006/table">
            <a:tbl>
              <a:tblPr/>
              <a:tblGrid>
                <a:gridCol w="6159500">
                  <a:extLst>
                    <a:ext uri="{9D8B030D-6E8A-4147-A177-3AD203B41FA5}"/>
                  </a:extLst>
                </a:gridCol>
              </a:tblGrid>
              <a:tr h="37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ВАТ “Кіровоградобленерго”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37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Придбання матеріалів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/>
                </a:extLst>
              </a:tr>
              <a:tr h="37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ПММ ( паливно-мастильні матеріали )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37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Повернено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помилково зарахованих коштів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/>
                </a:extLst>
              </a:tr>
              <a:tr h="37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Оренда приміщень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6401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комунальних послуг адмін будівель (вода, опалення, зв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язок)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/>
                </a:extLst>
              </a:tr>
              <a:tr h="37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 охорони адмін будівель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/>
                </a:extLst>
              </a:tr>
              <a:tr h="9144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витрати (заправка принтерів, канцтовари, </a:t>
                      </a:r>
                      <a:r>
                        <a:rPr kumimoji="0" lang="uk-UA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передрейсовий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огляд водіїв, передплати, навчання)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526" name="Group 46"/>
          <p:cNvGraphicFramePr>
            <a:graphicFrameLocks noGrp="1"/>
          </p:cNvGraphicFramePr>
          <p:nvPr/>
        </p:nvGraphicFramePr>
        <p:xfrm>
          <a:off x="6588125" y="1357313"/>
          <a:ext cx="2035175" cy="3800475"/>
        </p:xfrm>
        <a:graphic>
          <a:graphicData uri="http://schemas.openxmlformats.org/drawingml/2006/table">
            <a:tbl>
              <a:tblPr/>
              <a:tblGrid>
                <a:gridCol w="2035175">
                  <a:extLst>
                    <a:ext uri="{9D8B030D-6E8A-4147-A177-3AD203B41FA5}"/>
                  </a:extLst>
                </a:gridCol>
              </a:tblGrid>
              <a:tr h="370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3337,0тис.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/>
                </a:extLst>
              </a:tr>
              <a:tr h="370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1823,2,1 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/>
                </a:extLst>
              </a:tr>
              <a:tr h="370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403,0 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/>
                </a:extLst>
              </a:tr>
              <a:tr h="370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41,6 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/>
                </a:extLst>
              </a:tr>
              <a:tr h="370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287,0тис.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/>
                </a:extLst>
              </a:tr>
              <a:tr h="65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64,5 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/>
                </a:extLst>
              </a:tr>
              <a:tr h="36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163,0 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/>
                </a:extLst>
              </a:tr>
              <a:tr h="92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87,1 тис. грн</a:t>
                      </a:r>
                    </a:p>
                  </a:txBody>
                  <a:tcPr marL="91471" marR="9147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071688" y="5429250"/>
            <a:ext cx="4786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Залишок на кінець року – 264,0 тис. </a:t>
            </a:r>
            <a:r>
              <a:rPr lang="uk-UA" b="1" dirty="0" err="1">
                <a:solidFill>
                  <a:schemeClr val="tx1"/>
                </a:solidFill>
              </a:rPr>
              <a:t>грн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292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uk-UA" sz="2400" b="1"/>
          </a:p>
        </p:txBody>
      </p:sp>
      <p:graphicFrame>
        <p:nvGraphicFramePr>
          <p:cNvPr id="4" name="Диаграмма 13"/>
          <p:cNvGraphicFramePr>
            <a:graphicFrameLocks/>
          </p:cNvGraphicFramePr>
          <p:nvPr/>
        </p:nvGraphicFramePr>
        <p:xfrm>
          <a:off x="611188" y="176213"/>
          <a:ext cx="8128000" cy="554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5"/>
          <p:cNvSpPr txBox="1">
            <a:spLocks noChangeArrowheads="1"/>
          </p:cNvSpPr>
          <p:nvPr/>
        </p:nvSpPr>
        <p:spPr bwMode="auto">
          <a:xfrm>
            <a:off x="539750" y="6132513"/>
            <a:ext cx="86820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1700" b="1">
                <a:solidFill>
                  <a:schemeClr val="tx1"/>
                </a:solidFill>
              </a:rPr>
              <a:t>Заборгованість перед бюджетом, пенсійним фондом та енергоносії - </a:t>
            </a:r>
            <a:r>
              <a:rPr lang="uk-UA" altLang="uk-UA" sz="1700" b="1" u="sng">
                <a:solidFill>
                  <a:schemeClr val="tx1"/>
                </a:solidFill>
              </a:rPr>
              <a:t>відсутня</a:t>
            </a:r>
          </a:p>
        </p:txBody>
      </p:sp>
      <p:graphicFrame>
        <p:nvGraphicFramePr>
          <p:cNvPr id="4" name="Диаграмма 14"/>
          <p:cNvGraphicFramePr>
            <a:graphicFrameLocks/>
          </p:cNvGraphicFramePr>
          <p:nvPr/>
        </p:nvGraphicFramePr>
        <p:xfrm>
          <a:off x="750888" y="531813"/>
          <a:ext cx="813435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6387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6394"/>
          <p:cNvGraphicFramePr>
            <a:graphicFrameLocks/>
          </p:cNvGraphicFramePr>
          <p:nvPr/>
        </p:nvGraphicFramePr>
        <p:xfrm>
          <a:off x="493713" y="203200"/>
          <a:ext cx="8302625" cy="53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5580063" y="4365625"/>
            <a:ext cx="307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b="1"/>
              <a:t>Всього – </a:t>
            </a:r>
            <a:r>
              <a:rPr lang="uk-UA" altLang="ru-RU" b="1" u="sng"/>
              <a:t>10596,0тис.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048375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1214438"/>
            <a:ext cx="8643937" cy="385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400" b="1" u="sng" smtClean="0"/>
              <a:t>КП “ЖЕО № 3” Міської ради м.Кропивницького” </a:t>
            </a:r>
            <a:r>
              <a:rPr lang="uk-UA" altLang="ru-RU" sz="2400" b="1" smtClean="0"/>
              <a:t>розпочало свою роботу з 01.12.2014 року відповідно до рішення виконавчого комітету Кіровоградської міської ради від 15 липня 2014 року  № 3234 «Про створення комунального підприємства «Житлово - експлуатаційна організація №3», діє на підставі Статуту.</a:t>
            </a:r>
          </a:p>
          <a:p>
            <a:pPr algn="ctr" eaLnBrk="1" hangingPunct="1">
              <a:defRPr/>
            </a:pPr>
            <a:endParaRPr lang="uk-UA" altLang="ru-RU" sz="24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835150" y="5734050"/>
            <a:ext cx="472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/>
              <a:t>Сплачено ПДВ на суму – </a:t>
            </a:r>
            <a:r>
              <a:rPr lang="uk-UA" altLang="ru-RU" b="1" u="sng"/>
              <a:t>2590,0 тис. грн</a:t>
            </a:r>
          </a:p>
        </p:txBody>
      </p:sp>
      <p:graphicFrame>
        <p:nvGraphicFramePr>
          <p:cNvPr id="9" name="Диаграмма 4"/>
          <p:cNvGraphicFramePr>
            <a:graphicFrameLocks/>
          </p:cNvGraphicFramePr>
          <p:nvPr/>
        </p:nvGraphicFramePr>
        <p:xfrm>
          <a:off x="468313" y="-254000"/>
          <a:ext cx="8569325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193800" y="5024438"/>
            <a:ext cx="132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населення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627438" y="5026025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субсидії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651125" y="50419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/>
              <a:t>пільги</a:t>
            </a:r>
            <a:endParaRPr lang="ru-RU" altLang="ru-RU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894263" y="5041900"/>
            <a:ext cx="129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/>
              <a:t>спільне</a:t>
            </a:r>
            <a:endParaRPr lang="ru-RU" altLang="ru-RU"/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6591300" y="4989513"/>
            <a:ext cx="60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/>
              <a:t>інші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93763"/>
            <a:ext cx="4176712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916238" y="188913"/>
            <a:ext cx="340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2400" b="1">
                <a:solidFill>
                  <a:schemeClr val="tx1"/>
                </a:solidFill>
              </a:rPr>
              <a:t>ПОТОЧНИЙ РЕМОНТ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87900" y="828675"/>
            <a:ext cx="4032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tabLst>
                <a:tab pos="1020763" algn="l"/>
              </a:tabLst>
            </a:pPr>
            <a:r>
              <a:rPr lang="uk-UA" altLang="uk-UA" sz="2400" b="1" i="1" u="sng">
                <a:cs typeface="Times New Roman" pitchFamily="18" charset="0"/>
              </a:rPr>
              <a:t>поточний ремонт рулонних покрівель</a:t>
            </a:r>
          </a:p>
          <a:p>
            <a:pPr indent="449263" algn="ctr">
              <a:tabLst>
                <a:tab pos="1020763" algn="l"/>
              </a:tabLst>
            </a:pPr>
            <a:endParaRPr lang="uk-UA" altLang="uk-UA" sz="2400"/>
          </a:p>
          <a:p>
            <a:pPr indent="449263" algn="just">
              <a:buFontTx/>
              <a:buChar char="•"/>
              <a:tabLst>
                <a:tab pos="1020763" algn="l"/>
              </a:tabLst>
            </a:pP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запланований у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27 буд.</a:t>
            </a:r>
            <a:r>
              <a:rPr lang="uk-UA" altLang="uk-UA" sz="2000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обсягом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2363 кв. м</a:t>
            </a:r>
            <a:r>
              <a:rPr lang="uk-UA" altLang="uk-UA" sz="2000" b="1">
                <a:solidFill>
                  <a:schemeClr val="tx1"/>
                </a:solidFill>
                <a:cs typeface="Times New Roman" pitchFamily="18" charset="0"/>
              </a:rPr>
              <a:t>; </a:t>
            </a:r>
          </a:p>
          <a:p>
            <a:pPr indent="449263" algn="just">
              <a:buFontTx/>
              <a:buChar char="•"/>
              <a:tabLst>
                <a:tab pos="1020763" algn="l"/>
              </a:tabLst>
            </a:pP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виконано поточний ремонт рулонних покрівель у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31 буд</a:t>
            </a:r>
            <a:r>
              <a:rPr lang="uk-UA" altLang="uk-UA" sz="2000" b="1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 обсягом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2461 кв. м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uk-UA" altLang="uk-UA" sz="2000" b="1" u="sng">
              <a:solidFill>
                <a:schemeClr val="tx1"/>
              </a:solidFill>
              <a:cs typeface="Times New Roman" pitchFamily="18" charset="0"/>
            </a:endParaRPr>
          </a:p>
          <a:p>
            <a:pPr indent="449263" algn="just">
              <a:tabLst>
                <a:tab pos="1020763" algn="l"/>
              </a:tabLst>
            </a:pPr>
            <a:endParaRPr lang="uk-UA" altLang="uk-UA" sz="2000" b="1" u="sng">
              <a:solidFill>
                <a:schemeClr val="tx1"/>
              </a:solidFill>
            </a:endParaRPr>
          </a:p>
        </p:txBody>
      </p:sp>
      <p:pic>
        <p:nvPicPr>
          <p:cNvPr id="2253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13213"/>
            <a:ext cx="41767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635500" y="3948113"/>
            <a:ext cx="44005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tabLst>
                <a:tab pos="1020763" algn="l"/>
              </a:tabLst>
            </a:pPr>
            <a:r>
              <a:rPr lang="uk-UA" altLang="uk-UA" sz="2400" b="1" i="1" u="sng">
                <a:cs typeface="Times New Roman" pitchFamily="18" charset="0"/>
              </a:rPr>
              <a:t>поточний ремонт шатрових  покрівель</a:t>
            </a:r>
          </a:p>
          <a:p>
            <a:pPr indent="449263" algn="ctr">
              <a:tabLst>
                <a:tab pos="1020763" algn="l"/>
              </a:tabLst>
            </a:pPr>
            <a:endParaRPr lang="uk-UA" altLang="uk-UA" sz="2400">
              <a:solidFill>
                <a:srgbClr val="2D2D8A"/>
              </a:solidFill>
            </a:endParaRPr>
          </a:p>
          <a:p>
            <a:pPr indent="449263" algn="just">
              <a:buFontTx/>
              <a:buChar char="•"/>
              <a:tabLst>
                <a:tab pos="1020763" algn="l"/>
              </a:tabLst>
            </a:pP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запланований у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23 буд.</a:t>
            </a:r>
            <a:r>
              <a:rPr lang="uk-UA" altLang="uk-UA" sz="2000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обсягом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1483,0 кв. м</a:t>
            </a:r>
            <a:r>
              <a:rPr lang="uk-UA" altLang="uk-UA" sz="2000" b="1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uk-UA" altLang="uk-UA" sz="2000">
              <a:solidFill>
                <a:schemeClr val="tx1"/>
              </a:solidFill>
            </a:endParaRPr>
          </a:p>
          <a:p>
            <a:pPr indent="449263" algn="just">
              <a:buFontTx/>
              <a:buChar char="•"/>
              <a:tabLst>
                <a:tab pos="1020763" algn="l"/>
              </a:tabLst>
            </a:pP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виконано поточний ремонт шатрових покрівель у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21 буд</a:t>
            </a:r>
            <a:r>
              <a:rPr lang="uk-UA" altLang="uk-UA" sz="2000" b="1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 обсягом </a:t>
            </a:r>
            <a:r>
              <a:rPr lang="uk-UA" altLang="uk-UA" sz="2000" b="1" u="sng">
                <a:solidFill>
                  <a:schemeClr val="tx1"/>
                </a:solidFill>
                <a:cs typeface="Times New Roman" pitchFamily="18" charset="0"/>
              </a:rPr>
              <a:t>1105,0 кв. м</a:t>
            </a:r>
            <a:r>
              <a:rPr lang="uk-UA" altLang="uk-UA" sz="200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uk-UA" altLang="uk-UA" sz="2000" b="1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3576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476250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3850" y="3779838"/>
            <a:ext cx="8593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tabLst>
                <a:tab pos="1020763" algn="l"/>
              </a:tabLst>
            </a:pPr>
            <a:r>
              <a:rPr lang="uk-UA" altLang="uk-UA" sz="2400" b="1" i="1" u="sng">
                <a:cs typeface="Times New Roman" pitchFamily="18" charset="0"/>
              </a:rPr>
              <a:t>поточний ремонт під’їздів</a:t>
            </a:r>
          </a:p>
          <a:p>
            <a:pPr indent="449263" algn="ctr">
              <a:tabLst>
                <a:tab pos="1020763" algn="l"/>
              </a:tabLst>
            </a:pPr>
            <a:endParaRPr lang="uk-UA" altLang="uk-UA" sz="2400"/>
          </a:p>
          <a:p>
            <a:pPr indent="449263" algn="just">
              <a:buFontTx/>
              <a:buChar char="•"/>
              <a:tabLst>
                <a:tab pos="1020763" algn="l"/>
              </a:tabLst>
            </a:pPr>
            <a:r>
              <a:rPr lang="uk-UA" altLang="uk-UA" sz="2400">
                <a:solidFill>
                  <a:schemeClr val="tx1"/>
                </a:solidFill>
                <a:cs typeface="Times New Roman" pitchFamily="18" charset="0"/>
              </a:rPr>
              <a:t>запланований ремонт </a:t>
            </a:r>
            <a:r>
              <a:rPr lang="uk-UA" altLang="uk-UA" sz="2400" b="1" u="sng">
                <a:solidFill>
                  <a:schemeClr val="tx1"/>
                </a:solidFill>
                <a:cs typeface="Times New Roman" pitchFamily="18" charset="0"/>
              </a:rPr>
              <a:t>22 під’їздів</a:t>
            </a:r>
            <a:r>
              <a:rPr lang="uk-UA" altLang="uk-UA" sz="2400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uk-UA" sz="2400">
                <a:solidFill>
                  <a:schemeClr val="tx1"/>
                </a:solidFill>
                <a:cs typeface="Times New Roman" pitchFamily="18" charset="0"/>
              </a:rPr>
              <a:t>обсягом             </a:t>
            </a:r>
            <a:r>
              <a:rPr lang="uk-UA" altLang="uk-UA" sz="2400" b="1" u="sng">
                <a:solidFill>
                  <a:schemeClr val="tx1"/>
                </a:solidFill>
                <a:cs typeface="Times New Roman" pitchFamily="18" charset="0"/>
              </a:rPr>
              <a:t>8123,0 кв. м</a:t>
            </a:r>
            <a:r>
              <a:rPr lang="uk-UA" altLang="uk-UA" sz="2400">
                <a:solidFill>
                  <a:schemeClr val="tx1"/>
                </a:solidFill>
                <a:cs typeface="Times New Roman" pitchFamily="18" charset="0"/>
              </a:rPr>
              <a:t>, </a:t>
            </a:r>
            <a:endParaRPr lang="uk-UA" altLang="uk-UA" sz="2400">
              <a:solidFill>
                <a:schemeClr val="tx1"/>
              </a:solidFill>
            </a:endParaRPr>
          </a:p>
          <a:p>
            <a:pPr indent="449263" algn="just">
              <a:buFontTx/>
              <a:buChar char="•"/>
              <a:tabLst>
                <a:tab pos="1020763" algn="l"/>
              </a:tabLst>
            </a:pPr>
            <a:r>
              <a:rPr lang="uk-UA" altLang="uk-UA" sz="2400">
                <a:solidFill>
                  <a:schemeClr val="tx1"/>
                </a:solidFill>
                <a:cs typeface="Times New Roman" pitchFamily="18" charset="0"/>
              </a:rPr>
              <a:t>виконано поточний ремонт </a:t>
            </a:r>
            <a:r>
              <a:rPr lang="uk-UA" altLang="uk-UA" sz="2400" b="1" u="sng">
                <a:solidFill>
                  <a:schemeClr val="tx1"/>
                </a:solidFill>
                <a:cs typeface="Times New Roman" pitchFamily="18" charset="0"/>
              </a:rPr>
              <a:t>19 під’їздів</a:t>
            </a:r>
            <a:r>
              <a:rPr lang="uk-UA" altLang="uk-UA" sz="2400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uk-UA" sz="2400">
                <a:solidFill>
                  <a:schemeClr val="tx1"/>
                </a:solidFill>
                <a:cs typeface="Times New Roman" pitchFamily="18" charset="0"/>
              </a:rPr>
              <a:t>обсягом </a:t>
            </a:r>
            <a:r>
              <a:rPr lang="uk-UA" altLang="uk-UA" sz="2400" b="1">
                <a:solidFill>
                  <a:schemeClr val="tx1"/>
                </a:solidFill>
                <a:cs typeface="Times New Roman" pitchFamily="18" charset="0"/>
              </a:rPr>
              <a:t>7015</a:t>
            </a:r>
            <a:r>
              <a:rPr lang="uk-UA" altLang="uk-UA" sz="2400" b="1" u="sng">
                <a:solidFill>
                  <a:schemeClr val="tx1"/>
                </a:solidFill>
                <a:cs typeface="Times New Roman" pitchFamily="18" charset="0"/>
              </a:rPr>
              <a:t>,0кв. м</a:t>
            </a:r>
            <a:r>
              <a:rPr lang="uk-UA" altLang="uk-UA" sz="240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uk-UA" altLang="uk-UA" sz="2400" b="1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4067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6250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331913" y="3644900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uk-UA">
              <a:solidFill>
                <a:schemeClr val="tx1"/>
              </a:solidFill>
            </a:endParaRP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827088" y="3500438"/>
            <a:ext cx="754538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algn="ctr"/>
            <a:r>
              <a:rPr lang="uk-UA" altLang="uk-UA" sz="2400" b="1" i="1" u="sng">
                <a:latin typeface="Times New Roman" pitchFamily="18" charset="0"/>
                <a:cs typeface="Times New Roman" pitchFamily="18" charset="0"/>
              </a:rPr>
              <a:t>ремонт мереж теплопостачання</a:t>
            </a:r>
          </a:p>
          <a:p>
            <a:pPr marL="449263" algn="ctr"/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pPr marL="449263" algn="just">
              <a:buFont typeface="Times New Roman" pitchFamily="18" charset="0"/>
              <a:buChar char="-"/>
            </a:pPr>
            <a:r>
              <a:rPr lang="uk-UA" altLang="uk-UA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запланований у </a:t>
            </a:r>
            <a:r>
              <a:rPr lang="uk-UA" altLang="uk-UA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буд. </a:t>
            </a:r>
            <a:r>
              <a:rPr lang="uk-UA" altLang="uk-UA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обсягом </a:t>
            </a:r>
            <a:r>
              <a:rPr lang="uk-UA" altLang="uk-UA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 п.м.</a:t>
            </a:r>
            <a:r>
              <a:rPr lang="uk-UA" altLang="uk-UA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49263" algn="just">
              <a:buFont typeface="Times New Roman" pitchFamily="18" charset="0"/>
              <a:buChar char="-"/>
            </a:pPr>
            <a:r>
              <a:rPr lang="uk-UA" altLang="uk-UA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виконано ремонт мереж у </a:t>
            </a:r>
            <a:r>
              <a:rPr lang="uk-UA" altLang="uk-UA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буд.</a:t>
            </a:r>
            <a:r>
              <a:rPr lang="uk-UA" altLang="uk-UA" sz="28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обсягом </a:t>
            </a:r>
            <a:r>
              <a:rPr lang="uk-UA" altLang="uk-UA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264,0 п.м</a:t>
            </a:r>
            <a:r>
              <a:rPr lang="uk-UA" altLang="uk-UA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VKocuk\Desktop\ДВ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37782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VKocuk\Desktop\Тру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3573463"/>
            <a:ext cx="38830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кругленный прямоугольник 6"/>
          <p:cNvSpPr>
            <a:spLocks noChangeArrowheads="1"/>
          </p:cNvSpPr>
          <p:nvPr/>
        </p:nvSpPr>
        <p:spPr bwMode="auto">
          <a:xfrm>
            <a:off x="4284663" y="333375"/>
            <a:ext cx="4572000" cy="1500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tabLst>
                <a:tab pos="1020763" algn="l"/>
              </a:tabLst>
            </a:pPr>
            <a:r>
              <a:rPr lang="uk-UA" altLang="ru-RU" sz="2000" b="1" i="1" u="sng">
                <a:cs typeface="Times New Roman" pitchFamily="18" charset="0"/>
              </a:rPr>
              <a:t>поточний ремонт оголовків ДВК</a:t>
            </a:r>
            <a:endParaRPr lang="uk-UA" altLang="ru-RU" sz="2000"/>
          </a:p>
          <a:p>
            <a:pPr>
              <a:buFontTx/>
              <a:buChar char="•"/>
              <a:tabLst>
                <a:tab pos="1020763" algn="l"/>
              </a:tabLst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запланований обсягом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21 шт.</a:t>
            </a:r>
            <a:endParaRPr lang="uk-UA" altLang="ru-RU" u="sng">
              <a:solidFill>
                <a:schemeClr val="tx1"/>
              </a:solidFill>
              <a:cs typeface="Times New Roman" pitchFamily="18" charset="0"/>
            </a:endParaRPr>
          </a:p>
          <a:p>
            <a:pPr>
              <a:tabLst>
                <a:tab pos="1020763" algn="l"/>
              </a:tabLst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виконано поточний ремонт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24 шт.</a:t>
            </a:r>
            <a:endParaRPr lang="uk-UA" altLang="ru-RU" b="1" u="sng">
              <a:solidFill>
                <a:schemeClr val="tx1"/>
              </a:solidFill>
            </a:endParaRPr>
          </a:p>
        </p:txBody>
      </p:sp>
      <p:sp>
        <p:nvSpPr>
          <p:cNvPr id="25605" name="Скругленный прямоугольник 8"/>
          <p:cNvSpPr>
            <a:spLocks noChangeArrowheads="1"/>
          </p:cNvSpPr>
          <p:nvPr/>
        </p:nvSpPr>
        <p:spPr bwMode="auto">
          <a:xfrm>
            <a:off x="4286250" y="2143125"/>
            <a:ext cx="4714875" cy="4214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just">
              <a:tabLst>
                <a:tab pos="1020763" algn="l"/>
              </a:tabLst>
            </a:pPr>
            <a:r>
              <a:rPr lang="uk-UA" altLang="ru-RU" sz="2000" b="1" i="1" u="sng">
                <a:cs typeface="Times New Roman" pitchFamily="18" charset="0"/>
              </a:rPr>
              <a:t>поточний ремонт зовнішніх водостічних труб</a:t>
            </a:r>
            <a:endParaRPr lang="uk-UA" altLang="ru-RU" sz="2000"/>
          </a:p>
          <a:p>
            <a:pPr algn="just">
              <a:buFontTx/>
              <a:buChar char="•"/>
              <a:tabLst>
                <a:tab pos="1020763" algn="l"/>
              </a:tabLst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запланований ремонт у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36 буд.</a:t>
            </a:r>
            <a:r>
              <a:rPr lang="uk-UA" altLang="ru-RU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обсягом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268 п.м.</a:t>
            </a: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pPr algn="just">
              <a:buFontTx/>
              <a:buChar char="•"/>
              <a:tabLst>
                <a:tab pos="1020763" algn="l"/>
              </a:tabLst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виконано поточний ремонт обсягом у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32 буд. </a:t>
            </a: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обсягом</a:t>
            </a:r>
            <a:r>
              <a:rPr lang="uk-UA" altLang="ru-RU" b="1" i="1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226 п.м</a:t>
            </a:r>
            <a:r>
              <a:rPr lang="uk-UA" altLang="ru-RU" b="1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uk-UA" altLang="ru-RU" u="sng">
              <a:solidFill>
                <a:schemeClr val="tx1"/>
              </a:solidFill>
            </a:endParaRPr>
          </a:p>
          <a:p>
            <a:pPr algn="just">
              <a:tabLst>
                <a:tab pos="1020763" algn="l"/>
              </a:tabLst>
            </a:pPr>
            <a:r>
              <a:rPr lang="uk-UA" altLang="ru-RU" sz="2000" b="1" i="1" u="sng">
                <a:cs typeface="Times New Roman" pitchFamily="18" charset="0"/>
              </a:rPr>
              <a:t>поточний ремонт внутрішніх водостічних труб</a:t>
            </a:r>
            <a:endParaRPr lang="uk-UA" altLang="ru-RU" sz="2000"/>
          </a:p>
          <a:p>
            <a:pPr algn="just">
              <a:buFontTx/>
              <a:buChar char="•"/>
              <a:tabLst>
                <a:tab pos="1020763" algn="l"/>
              </a:tabLst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запланований у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26 буд.</a:t>
            </a:r>
            <a:r>
              <a:rPr lang="uk-UA" altLang="ru-RU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обсягом      </a:t>
            </a:r>
            <a:r>
              <a:rPr lang="uk-UA" altLang="ru-RU" b="1" u="sng">
                <a:solidFill>
                  <a:schemeClr val="tx1"/>
                </a:solidFill>
                <a:cs typeface="Times New Roman" pitchFamily="18" charset="0"/>
              </a:rPr>
              <a:t>141 п.м.</a:t>
            </a:r>
          </a:p>
          <a:p>
            <a:pPr algn="just">
              <a:buFontTx/>
              <a:buChar char="•"/>
              <a:tabLst>
                <a:tab pos="1020763" algn="l"/>
              </a:tabLst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виконано поточний ремонт внутрішніх</a:t>
            </a:r>
            <a:r>
              <a:rPr lang="uk-UA" altLang="ru-RU" sz="1600">
                <a:solidFill>
                  <a:schemeClr val="tx1"/>
                </a:solidFill>
                <a:cs typeface="Times New Roman" pitchFamily="18" charset="0"/>
              </a:rPr>
              <a:t> водостічних труб у </a:t>
            </a:r>
            <a:r>
              <a:rPr lang="uk-UA" altLang="ru-RU" sz="1600" b="1" u="sng">
                <a:solidFill>
                  <a:schemeClr val="tx1"/>
                </a:solidFill>
                <a:cs typeface="Times New Roman" pitchFamily="18" charset="0"/>
              </a:rPr>
              <a:t>18буд.</a:t>
            </a:r>
            <a:r>
              <a:rPr lang="en-US" altLang="ru-RU" sz="1600" b="1" u="sng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ru-RU" sz="1600">
                <a:solidFill>
                  <a:schemeClr val="tx1"/>
                </a:solidFill>
                <a:cs typeface="Times New Roman" pitchFamily="18" charset="0"/>
              </a:rPr>
              <a:t>обсягом         </a:t>
            </a:r>
            <a:r>
              <a:rPr lang="en-US" altLang="ru-RU" sz="16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uk-UA" altLang="ru-RU" sz="1600" b="1" u="sng">
                <a:solidFill>
                  <a:schemeClr val="tx1"/>
                </a:solidFill>
                <a:cs typeface="Times New Roman" pitchFamily="18" charset="0"/>
              </a:rPr>
              <a:t>85п.м.</a:t>
            </a:r>
            <a:endParaRPr lang="uk-UA" altLang="ru-RU" b="1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479425"/>
            <a:ext cx="37068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3186113"/>
            <a:ext cx="37068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284663" y="26035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 sz="24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uk-UA" sz="2400" b="1" i="1" u="sng">
                <a:latin typeface="Times New Roman" pitchFamily="18" charset="0"/>
                <a:cs typeface="Times New Roman" pitchFamily="18" charset="0"/>
              </a:rPr>
              <a:t>емонт мереж водопостачання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-"/>
            </a:pP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запланований у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буд. </a:t>
            </a: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обсягом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285,0 п.м</a:t>
            </a:r>
            <a:r>
              <a:rPr lang="uk-UA" altLang="uk-UA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Times New Roman" pitchFamily="18" charset="0"/>
              <a:buChar char="-"/>
            </a:pP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виконано ремонт мереж у        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буд.</a:t>
            </a:r>
            <a:r>
              <a:rPr lang="uk-UA" altLang="uk-UA" sz="24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обсягом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292 п.м</a:t>
            </a:r>
            <a:r>
              <a:rPr lang="uk-UA" altLang="uk-UA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332288" y="31956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algn="ctr"/>
            <a:r>
              <a:rPr lang="uk-UA" altLang="uk-UA" sz="2400" b="1" i="1" u="sng">
                <a:latin typeface="Times New Roman" pitchFamily="18" charset="0"/>
                <a:cs typeface="Times New Roman" pitchFamily="18" charset="0"/>
              </a:rPr>
              <a:t>ремонт мереж водовідведення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pPr marL="449263" algn="just">
              <a:buFont typeface="Times New Roman" pitchFamily="18" charset="0"/>
              <a:buChar char="-"/>
            </a:pP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запланований у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буд.</a:t>
            </a:r>
            <a:r>
              <a:rPr lang="uk-UA" altLang="uk-UA" sz="24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обсягом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226 п.м</a:t>
            </a:r>
            <a:r>
              <a:rPr lang="uk-UA" altLang="uk-UA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49263" algn="just">
              <a:buFont typeface="Times New Roman" pitchFamily="18" charset="0"/>
              <a:buChar char="-"/>
            </a:pP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виконано ремонт мереж у     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буд.</a:t>
            </a:r>
            <a:r>
              <a:rPr lang="uk-UA" altLang="uk-UA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обсягом </a:t>
            </a:r>
            <a:r>
              <a:rPr lang="uk-UA" altLang="uk-UA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243 п.м</a:t>
            </a:r>
            <a:r>
              <a:rPr lang="uk-UA" altLang="uk-UA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288" y="333375"/>
            <a:ext cx="8143875" cy="385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2800" b="1" dirty="0" smtClean="0"/>
              <a:t>Скління допоміжних приміщень</a:t>
            </a:r>
            <a:r>
              <a:rPr lang="uk-UA" altLang="uk-UA" sz="2800" dirty="0" smtClean="0"/>
              <a:t>.</a:t>
            </a:r>
          </a:p>
          <a:p>
            <a:pPr algn="ctr">
              <a:defRPr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Заплановано 156кв.м</a:t>
            </a:r>
          </a:p>
          <a:p>
            <a:pPr algn="ctr">
              <a:defRPr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Виконано заміну скла 132кв.м.</a:t>
            </a:r>
          </a:p>
          <a:p>
            <a:pPr algn="ctr">
              <a:defRPr/>
            </a:pPr>
            <a:r>
              <a:rPr lang="uk-UA" altLang="uk-UA" sz="2000" b="1" dirty="0" smtClean="0">
                <a:solidFill>
                  <a:srgbClr val="002060"/>
                </a:solidFill>
              </a:rPr>
              <a:t>(використання скла із рам б/у)</a:t>
            </a:r>
          </a:p>
          <a:p>
            <a:pPr algn="ctr">
              <a:defRPr/>
            </a:pPr>
            <a:endParaRPr lang="uk-UA" altLang="uk-UA" sz="2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uk-UA" altLang="uk-UA" sz="2800" b="1" dirty="0" smtClean="0"/>
              <a:t>Заготівля </a:t>
            </a:r>
            <a:r>
              <a:rPr lang="uk-UA" altLang="uk-UA" sz="2800" b="1" dirty="0" err="1" smtClean="0"/>
              <a:t>протиожеледної</a:t>
            </a:r>
            <a:r>
              <a:rPr lang="uk-UA" altLang="uk-UA" sz="2800" b="1" dirty="0" smtClean="0"/>
              <a:t> суміші</a:t>
            </a:r>
          </a:p>
          <a:p>
            <a:pPr algn="ctr">
              <a:defRPr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Запланований обсяг 243 т.</a:t>
            </a:r>
          </a:p>
          <a:p>
            <a:pPr algn="ctr">
              <a:defRPr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Заготовлено 114,5 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b="1" smtClean="0"/>
              <a:t>Прибирання прибудинкової території </a:t>
            </a:r>
            <a:br>
              <a:rPr lang="uk-UA" altLang="ru-RU" sz="2800" b="1" smtClean="0"/>
            </a:br>
            <a:endParaRPr lang="ru-RU" altLang="ru-RU" sz="2800" b="1" smtClean="0"/>
          </a:p>
        </p:txBody>
      </p:sp>
      <p:pic>
        <p:nvPicPr>
          <p:cNvPr id="28675" name="Picture 10" descr="лист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60963" y="1341438"/>
            <a:ext cx="3394075" cy="4525962"/>
          </a:xfrm>
        </p:spPr>
      </p:pic>
      <p:pic>
        <p:nvPicPr>
          <p:cNvPr id="2867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773238"/>
            <a:ext cx="43211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b="1" smtClean="0"/>
              <a:t>Робота з боржниками</a:t>
            </a:r>
            <a:endParaRPr lang="ru-RU" altLang="ru-RU" sz="2800" b="1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 sz="2000" b="1" smtClean="0"/>
              <a:t>     На підприємстві постійно проводиться робота з  боржниками.</a:t>
            </a:r>
          </a:p>
          <a:p>
            <a:pPr>
              <a:buFontTx/>
              <a:buNone/>
            </a:pPr>
            <a:r>
              <a:rPr lang="uk-UA" altLang="ru-RU" sz="2000" b="1" smtClean="0"/>
              <a:t>     За 2019р. боржникам було вручено -  3535 попереджень.</a:t>
            </a:r>
          </a:p>
          <a:p>
            <a:pPr>
              <a:buFontTx/>
              <a:buNone/>
            </a:pPr>
            <a:r>
              <a:rPr lang="uk-UA" altLang="ru-RU" sz="2000" b="1" smtClean="0"/>
              <a:t>     Кількість укладених договорів, щодо погашення реструктуризованої заборгованості становить - 23 шт.</a:t>
            </a:r>
          </a:p>
          <a:p>
            <a:pPr>
              <a:buFontTx/>
              <a:buNone/>
            </a:pPr>
            <a:r>
              <a:rPr lang="uk-UA" altLang="ru-RU" sz="2000" b="1" smtClean="0"/>
              <a:t>     На суму – 76,1 т. грн.</a:t>
            </a:r>
          </a:p>
          <a:p>
            <a:pPr>
              <a:buFontTx/>
              <a:buNone/>
            </a:pPr>
            <a:r>
              <a:rPr lang="uk-UA" altLang="ru-RU" sz="2000" b="1" smtClean="0"/>
              <a:t>     Сума внесених платежів – 137,6 т.грн. ( в тому числі і реструктуризація минулих років)</a:t>
            </a:r>
            <a:endParaRPr lang="ru-RU" altLang="ru-RU" sz="2000" b="1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188" y="2492375"/>
            <a:ext cx="8229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altLang="ru-RU" sz="4400" b="1">
                <a:solidFill>
                  <a:srgbClr val="0000FF"/>
                </a:solidFill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288" y="163513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2800" b="1">
                <a:solidFill>
                  <a:schemeClr val="tx1"/>
                </a:solidFill>
              </a:rPr>
              <a:t>Будинки, що знаходяться на балансі</a:t>
            </a:r>
            <a:r>
              <a:rPr lang="uk-UA" altLang="uk-UA" sz="2800">
                <a:solidFill>
                  <a:schemeClr val="tx1"/>
                </a:solidFill>
              </a:rPr>
              <a:t> </a:t>
            </a:r>
            <a:endParaRPr lang="ru-RU" altLang="uk-UA" sz="2800">
              <a:solidFill>
                <a:schemeClr val="tx1"/>
              </a:solidFill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2438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solidFill>
                <a:schemeClr val="tx1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143375" y="1341438"/>
            <a:ext cx="4389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uk-UA" altLang="uk-UA" b="1"/>
          </a:p>
          <a:p>
            <a:pPr algn="ctr" eaLnBrk="1" hangingPunct="1"/>
            <a:endParaRPr lang="ru-RU" altLang="uk-UA" b="1"/>
          </a:p>
          <a:p>
            <a:pPr algn="ctr" eaLnBrk="1" hangingPunct="1">
              <a:spcBef>
                <a:spcPct val="50000"/>
              </a:spcBef>
            </a:pPr>
            <a:endParaRPr lang="ru-RU" altLang="uk-UA" sz="2000" b="1">
              <a:solidFill>
                <a:schemeClr val="tx1"/>
              </a:solidFill>
            </a:endParaRPr>
          </a:p>
        </p:txBody>
      </p:sp>
      <p:pic>
        <p:nvPicPr>
          <p:cNvPr id="10245" name="Picture 7" descr="C:\Users\VKocuk\Desktop\буди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052513"/>
            <a:ext cx="385762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357688" y="1428750"/>
            <a:ext cx="4572000" cy="198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altLang="uk-UA" sz="2400" b="1" dirty="0">
                <a:solidFill>
                  <a:srgbClr val="0000FF"/>
                </a:solidFill>
              </a:rPr>
              <a:t>На балансі підприємства перебуває </a:t>
            </a:r>
            <a:r>
              <a:rPr lang="uk-UA" altLang="uk-UA" sz="2400" b="1" u="sng" dirty="0">
                <a:solidFill>
                  <a:srgbClr val="0000FF"/>
                </a:solidFill>
              </a:rPr>
              <a:t>210</a:t>
            </a:r>
            <a:r>
              <a:rPr lang="uk-UA" altLang="uk-UA" sz="2400" b="1" dirty="0">
                <a:solidFill>
                  <a:srgbClr val="0000FF"/>
                </a:solidFill>
              </a:rPr>
              <a:t> житлових будинків, у тому числі         </a:t>
            </a:r>
            <a:r>
              <a:rPr lang="uk-UA" altLang="uk-UA" sz="2400" b="1" u="sng" dirty="0">
                <a:solidFill>
                  <a:srgbClr val="0000FF"/>
                </a:solidFill>
              </a:rPr>
              <a:t>5</a:t>
            </a:r>
            <a:r>
              <a:rPr lang="uk-UA" altLang="uk-UA" sz="2400" b="1" dirty="0">
                <a:solidFill>
                  <a:srgbClr val="0000FF"/>
                </a:solidFill>
              </a:rPr>
              <a:t> гуртожитків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" y="4214813"/>
            <a:ext cx="8572500" cy="221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altLang="uk-UA" b="1" dirty="0">
                <a:solidFill>
                  <a:srgbClr val="0000FF"/>
                </a:solidFill>
              </a:rPr>
              <a:t>Наявний житловий фонд налічує:</a:t>
            </a:r>
          </a:p>
          <a:p>
            <a:pPr algn="ctr" eaLnBrk="1" hangingPunct="1">
              <a:defRPr/>
            </a:pPr>
            <a:endParaRPr lang="uk-UA" altLang="uk-UA" b="1" dirty="0">
              <a:solidFill>
                <a:srgbClr val="0000FF"/>
              </a:solidFill>
            </a:endParaRPr>
          </a:p>
          <a:p>
            <a:pPr algn="just" eaLnBrk="1" hangingPunct="1">
              <a:defRPr/>
            </a:pPr>
            <a:r>
              <a:rPr lang="uk-UA" altLang="uk-UA" b="1" dirty="0">
                <a:solidFill>
                  <a:srgbClr val="0000FF"/>
                </a:solidFill>
              </a:rPr>
              <a:t>                                                                  5 поверхневих – 126 будинків;</a:t>
            </a:r>
          </a:p>
          <a:p>
            <a:pPr algn="just" eaLnBrk="1" hangingPunct="1">
              <a:defRPr/>
            </a:pPr>
            <a:r>
              <a:rPr lang="uk-UA" altLang="uk-UA" b="1" dirty="0">
                <a:solidFill>
                  <a:srgbClr val="0000FF"/>
                </a:solidFill>
              </a:rPr>
              <a:t>2 поверхневих – 19 будинків;              9 поверхневих – 37 будинків;</a:t>
            </a:r>
          </a:p>
          <a:p>
            <a:pPr algn="just" eaLnBrk="1" hangingPunct="1">
              <a:defRPr/>
            </a:pPr>
            <a:r>
              <a:rPr lang="uk-UA" altLang="uk-UA" b="1" dirty="0">
                <a:solidFill>
                  <a:srgbClr val="0000FF"/>
                </a:solidFill>
              </a:rPr>
              <a:t>3 поверхневих – 14 будинків;              10 поверхневих – 4 будинків;</a:t>
            </a:r>
          </a:p>
          <a:p>
            <a:pPr algn="just" eaLnBrk="1" hangingPunct="1">
              <a:defRPr/>
            </a:pPr>
            <a:r>
              <a:rPr lang="uk-UA" altLang="uk-UA" b="1" dirty="0">
                <a:solidFill>
                  <a:srgbClr val="0000FF"/>
                </a:solidFill>
              </a:rPr>
              <a:t>4 поверхневих – 10 будинків;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2400" b="1">
                <a:solidFill>
                  <a:schemeClr val="tx1"/>
                </a:solidFill>
              </a:rPr>
              <a:t> </a:t>
            </a:r>
            <a:r>
              <a:rPr lang="uk-UA" altLang="uk-UA" sz="2800" b="1">
                <a:solidFill>
                  <a:schemeClr val="tx1"/>
                </a:solidFill>
              </a:rPr>
              <a:t>Кількісні показники</a:t>
            </a:r>
            <a:r>
              <a:rPr lang="uk-UA" altLang="uk-UA" sz="2800">
                <a:solidFill>
                  <a:schemeClr val="tx1"/>
                </a:solidFill>
              </a:rPr>
              <a:t> </a:t>
            </a:r>
            <a:endParaRPr lang="ru-RU" altLang="uk-UA" sz="2800">
              <a:solidFill>
                <a:schemeClr val="tx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0825" y="3860800"/>
            <a:ext cx="8589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000" b="1"/>
              <a:t>	</a:t>
            </a:r>
          </a:p>
          <a:p>
            <a:pPr algn="just" eaLnBrk="1" hangingPunct="1"/>
            <a:endParaRPr lang="uk-UA" altLang="uk-UA" sz="2000" b="1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0" y="857250"/>
            <a:ext cx="3714750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altLang="uk-UA" sz="2400" dirty="0">
                <a:solidFill>
                  <a:srgbClr val="0000FF"/>
                </a:solidFill>
              </a:rPr>
              <a:t>Загальна площа будинків </a:t>
            </a:r>
            <a:r>
              <a:rPr lang="uk-UA" altLang="uk-UA" sz="2400" u="sng" dirty="0">
                <a:solidFill>
                  <a:srgbClr val="0000FF"/>
                </a:solidFill>
              </a:rPr>
              <a:t>685653 </a:t>
            </a:r>
            <a:r>
              <a:rPr lang="uk-UA" altLang="uk-UA" sz="2400" u="sng" dirty="0" err="1">
                <a:solidFill>
                  <a:srgbClr val="0000FF"/>
                </a:solidFill>
              </a:rPr>
              <a:t>кв.м</a:t>
            </a:r>
            <a:r>
              <a:rPr lang="uk-UA" altLang="uk-UA" sz="2400" dirty="0">
                <a:solidFill>
                  <a:srgbClr val="0000FF"/>
                </a:solidFill>
              </a:rPr>
              <a:t>, </a:t>
            </a:r>
            <a:r>
              <a:rPr lang="en-US" altLang="uk-UA" sz="2400" dirty="0">
                <a:solidFill>
                  <a:srgbClr val="0000FF"/>
                </a:solidFill>
              </a:rPr>
              <a:t> </a:t>
            </a:r>
            <a:r>
              <a:rPr lang="uk-UA" altLang="uk-UA" sz="2400" dirty="0">
                <a:solidFill>
                  <a:srgbClr val="0000FF"/>
                </a:solidFill>
              </a:rPr>
              <a:t>у тому числі гуртожитки </a:t>
            </a:r>
            <a:r>
              <a:rPr lang="uk-UA" altLang="uk-UA" sz="2400" u="sng" dirty="0">
                <a:solidFill>
                  <a:srgbClr val="0000FF"/>
                </a:solidFill>
              </a:rPr>
              <a:t>8715 </a:t>
            </a:r>
            <a:r>
              <a:rPr lang="uk-UA" altLang="uk-UA" sz="2400" u="sng" dirty="0" err="1">
                <a:solidFill>
                  <a:srgbClr val="0000FF"/>
                </a:solidFill>
              </a:rPr>
              <a:t>кв.м</a:t>
            </a:r>
            <a:r>
              <a:rPr lang="uk-UA" altLang="uk-UA" sz="2400" u="sng" dirty="0">
                <a:solidFill>
                  <a:srgbClr val="0000FF"/>
                </a:solidFill>
              </a:rPr>
              <a:t> </a:t>
            </a:r>
            <a:endParaRPr lang="ru-RU" altLang="uk-UA" sz="2400" u="sng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857625"/>
            <a:ext cx="9144000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b="1" dirty="0" smtClean="0"/>
              <a:t>Кількість квартир у житлових будинках </a:t>
            </a:r>
            <a:r>
              <a:rPr lang="uk-UA" altLang="uk-UA" b="1" u="sng" dirty="0" smtClean="0"/>
              <a:t>14615 шт</a:t>
            </a:r>
            <a:r>
              <a:rPr lang="uk-UA" altLang="uk-UA" b="1" dirty="0" smtClean="0"/>
              <a:t>., кількість мешканців </a:t>
            </a:r>
            <a:r>
              <a:rPr lang="uk-UA" altLang="uk-UA" b="1" u="sng" dirty="0" smtClean="0"/>
              <a:t>27780 </a:t>
            </a:r>
            <a:r>
              <a:rPr lang="uk-UA" altLang="uk-UA" b="1" u="sng" dirty="0" err="1" smtClean="0"/>
              <a:t>чол</a:t>
            </a:r>
            <a:r>
              <a:rPr lang="uk-UA" altLang="uk-UA" b="1" dirty="0" smtClean="0"/>
              <a:t>.</a:t>
            </a:r>
          </a:p>
          <a:p>
            <a:pPr eaLnBrk="1" hangingPunct="1">
              <a:defRPr/>
            </a:pPr>
            <a:r>
              <a:rPr lang="uk-UA" altLang="uk-UA" b="1" u="sng" smtClean="0"/>
              <a:t>195 </a:t>
            </a:r>
            <a:r>
              <a:rPr lang="uk-UA" altLang="uk-UA" b="1" dirty="0" smtClean="0"/>
              <a:t>житлових будинків облаштовані централізованим теплопостачанням, у тому числі </a:t>
            </a:r>
            <a:r>
              <a:rPr lang="uk-UA" altLang="uk-UA" b="1" u="sng" dirty="0" smtClean="0"/>
              <a:t>41 </a:t>
            </a:r>
            <a:r>
              <a:rPr lang="uk-UA" altLang="uk-UA" b="1" dirty="0" smtClean="0"/>
              <a:t>житловий будинок має верхню розводку.     </a:t>
            </a:r>
            <a:endParaRPr lang="en-US" altLang="uk-UA" b="1" dirty="0" smtClean="0"/>
          </a:p>
          <a:p>
            <a:pPr eaLnBrk="1" hangingPunct="1">
              <a:defRPr/>
            </a:pPr>
            <a:r>
              <a:rPr lang="uk-UA" altLang="uk-UA" b="1" u="sng" dirty="0" smtClean="0"/>
              <a:t> 28 </a:t>
            </a:r>
            <a:r>
              <a:rPr lang="uk-UA" altLang="uk-UA" b="1" dirty="0" smtClean="0"/>
              <a:t>житлових будинків в яких повністю або частково відсутні підвальні приміщення, </a:t>
            </a:r>
            <a:r>
              <a:rPr lang="uk-UA" altLang="uk-UA" b="1" dirty="0" err="1" smtClean="0"/>
              <a:t>внутрішньобудинкові</a:t>
            </a:r>
            <a:r>
              <a:rPr lang="uk-UA" altLang="uk-UA" b="1" dirty="0" smtClean="0"/>
              <a:t> мережі водо-, теплопостачання та водовідведення розташовані під підлогою квартир мешканців І поверхів. 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367188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0"/>
            <a:ext cx="457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C:\Users\VKocuk\Desktop\пли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2595563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C:\Users\VKocuk\Desktop\коло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14313"/>
            <a:ext cx="2057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2063" y="428625"/>
            <a:ext cx="3929062" cy="407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>
                <a:solidFill>
                  <a:srgbClr val="0000FF"/>
                </a:solidFill>
              </a:rPr>
              <a:t>Кількість будинків в яких встановлені електроплити</a:t>
            </a:r>
            <a:r>
              <a:rPr lang="en-US" sz="2400">
                <a:solidFill>
                  <a:srgbClr val="0000FF"/>
                </a:solidFill>
              </a:rPr>
              <a:t>-</a:t>
            </a:r>
            <a:r>
              <a:rPr lang="uk-UA" sz="2400">
                <a:solidFill>
                  <a:srgbClr val="0000FF"/>
                </a:solidFill>
              </a:rPr>
              <a:t> 4 шт., газовими колонками обладнані</a:t>
            </a:r>
            <a:r>
              <a:rPr lang="en-US" sz="2400">
                <a:solidFill>
                  <a:srgbClr val="0000FF"/>
                </a:solidFill>
              </a:rPr>
              <a:t> -</a:t>
            </a:r>
            <a:r>
              <a:rPr lang="uk-UA" sz="2400">
                <a:solidFill>
                  <a:srgbClr val="0000FF"/>
                </a:solidFill>
              </a:rPr>
              <a:t> 114 будинків. Кількість будинків обладнаних ліфтами</a:t>
            </a:r>
            <a:r>
              <a:rPr lang="en-US" sz="2400">
                <a:solidFill>
                  <a:srgbClr val="0000FF"/>
                </a:solidFill>
              </a:rPr>
              <a:t> - </a:t>
            </a:r>
            <a:r>
              <a:rPr lang="uk-UA" sz="2400">
                <a:solidFill>
                  <a:srgbClr val="0000FF"/>
                </a:solidFill>
              </a:rPr>
              <a:t>       41 шт., кількість ліфтів </a:t>
            </a:r>
            <a:r>
              <a:rPr lang="en-US" sz="2400">
                <a:solidFill>
                  <a:srgbClr val="0000FF"/>
                </a:solidFill>
              </a:rPr>
              <a:t>-</a:t>
            </a:r>
            <a:r>
              <a:rPr lang="uk-UA" sz="2400">
                <a:solidFill>
                  <a:srgbClr val="0000FF"/>
                </a:solidFill>
              </a:rPr>
              <a:t>  106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Users\VKocuk\Desktop\кры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289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C:\Users\VKocuk\Desktop\крыш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85750"/>
            <a:ext cx="4071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95288" y="3573463"/>
            <a:ext cx="8358187" cy="227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altLang="uk-UA" sz="2800" dirty="0">
                <a:solidFill>
                  <a:srgbClr val="0000FF"/>
                </a:solidFill>
              </a:rPr>
              <a:t>Площа покрівель </a:t>
            </a:r>
            <a:r>
              <a:rPr lang="uk-UA" altLang="uk-UA" sz="2800" u="sng" dirty="0">
                <a:solidFill>
                  <a:srgbClr val="0000FF"/>
                </a:solidFill>
              </a:rPr>
              <a:t>187748 </a:t>
            </a:r>
            <a:r>
              <a:rPr lang="uk-UA" altLang="uk-UA" sz="2800" u="sng" dirty="0" err="1">
                <a:solidFill>
                  <a:srgbClr val="0000FF"/>
                </a:solidFill>
              </a:rPr>
              <a:t>кв.м</a:t>
            </a:r>
            <a:r>
              <a:rPr lang="uk-UA" altLang="uk-UA" sz="2800" dirty="0">
                <a:solidFill>
                  <a:srgbClr val="0000FF"/>
                </a:solidFill>
              </a:rPr>
              <a:t>., у тому числі рулонних – </a:t>
            </a:r>
            <a:r>
              <a:rPr lang="uk-UA" altLang="uk-UA" sz="2800" u="sng" dirty="0">
                <a:solidFill>
                  <a:srgbClr val="0000FF"/>
                </a:solidFill>
              </a:rPr>
              <a:t>116669 </a:t>
            </a:r>
            <a:r>
              <a:rPr lang="uk-UA" altLang="uk-UA" sz="2800" u="sng" dirty="0" err="1">
                <a:solidFill>
                  <a:srgbClr val="0000FF"/>
                </a:solidFill>
              </a:rPr>
              <a:t>кв.м</a:t>
            </a:r>
            <a:r>
              <a:rPr lang="uk-UA" altLang="uk-UA" sz="2800" dirty="0">
                <a:solidFill>
                  <a:srgbClr val="0000FF"/>
                </a:solidFill>
              </a:rPr>
              <a:t>, </a:t>
            </a:r>
            <a:r>
              <a:rPr lang="uk-UA" altLang="uk-UA" sz="2800">
                <a:solidFill>
                  <a:srgbClr val="0000FF"/>
                </a:solidFill>
              </a:rPr>
              <a:t>шатрових </a:t>
            </a:r>
            <a:r>
              <a:rPr lang="uk-UA" altLang="uk-UA" sz="2800" u="sng">
                <a:solidFill>
                  <a:srgbClr val="0000FF"/>
                </a:solidFill>
              </a:rPr>
              <a:t>71079 </a:t>
            </a:r>
            <a:r>
              <a:rPr lang="uk-UA" altLang="uk-UA" sz="2800" u="sng" dirty="0" err="1">
                <a:solidFill>
                  <a:srgbClr val="0000FF"/>
                </a:solidFill>
              </a:rPr>
              <a:t>кв.м</a:t>
            </a:r>
            <a:r>
              <a:rPr lang="uk-UA" altLang="uk-UA" sz="2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66813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solidFill>
                <a:schemeClr val="tx1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672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2400" b="1">
                <a:solidFill>
                  <a:schemeClr val="tx1"/>
                </a:solidFill>
              </a:rPr>
              <a:t> </a:t>
            </a:r>
            <a:r>
              <a:rPr lang="uk-UA" altLang="uk-UA" sz="2800" b="1">
                <a:solidFill>
                  <a:schemeClr val="tx1"/>
                </a:solidFill>
              </a:rPr>
              <a:t>Транспорт підприємства(</a:t>
            </a:r>
            <a:r>
              <a:rPr lang="en-US" altLang="uk-UA" sz="2800" b="1">
                <a:solidFill>
                  <a:schemeClr val="tx1"/>
                </a:solidFill>
              </a:rPr>
              <a:t> </a:t>
            </a:r>
            <a:r>
              <a:rPr lang="ru-RU" altLang="uk-UA" sz="2800" b="1">
                <a:solidFill>
                  <a:schemeClr val="tx1"/>
                </a:solidFill>
              </a:rPr>
              <a:t>3</a:t>
            </a:r>
            <a:r>
              <a:rPr lang="en-US" altLang="uk-UA" sz="2800" b="1">
                <a:solidFill>
                  <a:schemeClr val="tx1"/>
                </a:solidFill>
              </a:rPr>
              <a:t> </a:t>
            </a:r>
            <a:r>
              <a:rPr lang="uk-UA" altLang="uk-UA" sz="2800" b="1">
                <a:solidFill>
                  <a:schemeClr val="tx1"/>
                </a:solidFill>
              </a:rPr>
              <a:t>одиниці)</a:t>
            </a:r>
            <a:endParaRPr lang="ru-RU" altLang="uk-UA" sz="2800" b="1">
              <a:solidFill>
                <a:schemeClr val="tx1"/>
              </a:solidFill>
            </a:endParaRPr>
          </a:p>
        </p:txBody>
      </p:sp>
      <p:pic>
        <p:nvPicPr>
          <p:cNvPr id="14340" name="Picture 8" descr="C:\Users\VKocuk\Desktop\сш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29289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2"/>
          <p:cNvSpPr>
            <a:spLocks noChangeArrowheads="1"/>
          </p:cNvSpPr>
          <p:nvPr/>
        </p:nvSpPr>
        <p:spPr bwMode="auto">
          <a:xfrm>
            <a:off x="384175" y="3143250"/>
            <a:ext cx="281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b="1"/>
              <a:t>Трактор СШТ-16 СШ-25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8213" y="4379913"/>
            <a:ext cx="2357437" cy="191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b="1" dirty="0" smtClean="0"/>
              <a:t>Всі одиниці </a:t>
            </a:r>
          </a:p>
          <a:p>
            <a:pPr algn="ctr" eaLnBrk="1" hangingPunct="1">
              <a:defRPr/>
            </a:pPr>
            <a:r>
              <a:rPr lang="uk-UA" altLang="uk-UA" b="1" dirty="0" smtClean="0"/>
              <a:t>автотранспорту </a:t>
            </a:r>
          </a:p>
          <a:p>
            <a:pPr algn="ctr" eaLnBrk="1" hangingPunct="1">
              <a:defRPr/>
            </a:pPr>
            <a:r>
              <a:rPr lang="uk-UA" altLang="uk-UA" b="1" dirty="0" smtClean="0"/>
              <a:t>знаходяться у </a:t>
            </a:r>
          </a:p>
          <a:p>
            <a:pPr algn="ctr" eaLnBrk="1" hangingPunct="1">
              <a:defRPr/>
            </a:pPr>
            <a:r>
              <a:rPr lang="uk-UA" altLang="uk-UA" b="1" dirty="0" smtClean="0"/>
              <a:t>задовільному стані</a:t>
            </a:r>
          </a:p>
        </p:txBody>
      </p:sp>
      <p:pic>
        <p:nvPicPr>
          <p:cNvPr id="14343" name="Picture 11" descr="C:\Users\VKocuk\Desktop\газ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24400"/>
            <a:ext cx="3143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2092325" y="4195763"/>
            <a:ext cx="1333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uk-UA" b="1"/>
              <a:t>ГАЗ-33021</a:t>
            </a:r>
          </a:p>
        </p:txBody>
      </p:sp>
      <p:pic>
        <p:nvPicPr>
          <p:cNvPr id="14345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13" y="928688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2"/>
          <p:cNvSpPr>
            <a:spLocks noChangeArrowheads="1"/>
          </p:cNvSpPr>
          <p:nvPr/>
        </p:nvSpPr>
        <p:spPr bwMode="auto">
          <a:xfrm flipH="1">
            <a:off x="6110288" y="3143250"/>
            <a:ext cx="255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З</a:t>
            </a:r>
            <a:r>
              <a:rPr lang="uk-UA" altLang="ru-RU" b="1"/>
              <a:t>ІЛ - 431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299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2400" b="1">
                <a:solidFill>
                  <a:schemeClr val="tx1"/>
                </a:solidFill>
              </a:rPr>
              <a:t> </a:t>
            </a:r>
            <a:r>
              <a:rPr lang="uk-UA" altLang="uk-UA" sz="2800" b="1">
                <a:solidFill>
                  <a:schemeClr val="tx1"/>
                </a:solidFill>
              </a:rPr>
              <a:t>Працівники підприємства</a:t>
            </a:r>
            <a:endParaRPr lang="ru-RU" altLang="uk-UA" sz="2800" b="1">
              <a:solidFill>
                <a:schemeClr val="tx1"/>
              </a:solidFill>
            </a:endParaRP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755650" y="4508500"/>
            <a:ext cx="77041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 b="1"/>
          </a:p>
          <a:p>
            <a:pPr eaLnBrk="1" hangingPunct="1"/>
            <a:endParaRPr lang="uk-UA" altLang="uk-UA" b="1"/>
          </a:p>
          <a:p>
            <a:pPr eaLnBrk="1" hangingPunct="1"/>
            <a:endParaRPr lang="uk-UA" altLang="uk-UA" b="1"/>
          </a:p>
          <a:p>
            <a:pPr eaLnBrk="1" hangingPunct="1"/>
            <a:endParaRPr lang="uk-UA" altLang="uk-UA" b="1"/>
          </a:p>
          <a:p>
            <a:pPr eaLnBrk="1" hangingPunct="1"/>
            <a:endParaRPr lang="ru-RU" altLang="uk-UA">
              <a:solidFill>
                <a:schemeClr val="tx1"/>
              </a:solidFill>
            </a:endParaRP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790575"/>
            <a:ext cx="37433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2333625"/>
            <a:ext cx="30289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13" y="806450"/>
            <a:ext cx="30289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3" y="4357688"/>
            <a:ext cx="4572000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b="1" dirty="0" smtClean="0"/>
              <a:t>Кількість працюючих – 142 осіб</a:t>
            </a:r>
            <a:endParaRPr lang="en-US" altLang="uk-UA" b="1" dirty="0" smtClean="0"/>
          </a:p>
          <a:p>
            <a:pPr algn="ctr" eaLnBrk="1" hangingPunct="1">
              <a:defRPr/>
            </a:pPr>
            <a:r>
              <a:rPr lang="uk-UA" altLang="uk-UA" b="1" dirty="0" smtClean="0"/>
              <a:t>В тому числі: </a:t>
            </a:r>
          </a:p>
          <a:p>
            <a:pPr algn="ctr" eaLnBrk="1" hangingPunct="1">
              <a:defRPr/>
            </a:pPr>
            <a:r>
              <a:rPr lang="uk-UA" altLang="uk-UA" b="1" dirty="0" smtClean="0"/>
              <a:t>АУП – 24 особи</a:t>
            </a:r>
          </a:p>
          <a:p>
            <a:pPr algn="ctr" eaLnBrk="1" hangingPunct="1">
              <a:defRPr/>
            </a:pPr>
            <a:r>
              <a:rPr lang="uk-UA" altLang="uk-UA" b="1" dirty="0" smtClean="0"/>
              <a:t>Поточний ремонт – 46 осіб</a:t>
            </a:r>
          </a:p>
          <a:p>
            <a:pPr algn="ctr" eaLnBrk="1" hangingPunct="1">
              <a:defRPr/>
            </a:pPr>
            <a:r>
              <a:rPr lang="uk-UA" altLang="uk-UA" b="1" dirty="0" smtClean="0"/>
              <a:t>МОП ( двірники ) – 72 особи</a:t>
            </a:r>
          </a:p>
          <a:p>
            <a:pPr algn="ctr" eaLnBrk="1" hangingPunct="1">
              <a:defRPr/>
            </a:pPr>
            <a:endParaRPr lang="ru-RU" alt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51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2800" b="1">
                <a:solidFill>
                  <a:schemeClr val="tx1"/>
                </a:solidFill>
              </a:rPr>
              <a:t>Фінансовий стан підприємства (без ПДВ)</a:t>
            </a:r>
            <a:endParaRPr lang="ru-RU" altLang="uk-UA" sz="2800" b="1">
              <a:solidFill>
                <a:schemeClr val="tx1"/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5400000">
            <a:off x="3623469" y="3653632"/>
            <a:ext cx="1133475" cy="6556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>
            <a:off x="2740025" y="4292600"/>
            <a:ext cx="792163" cy="1296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857250"/>
            <a:ext cx="8286750" cy="178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altLang="uk-UA" sz="2400" b="1" dirty="0">
                <a:solidFill>
                  <a:srgbClr val="0000FF"/>
                </a:solidFill>
              </a:rPr>
              <a:t>Обсяг наданих послуг за січень – грудень 2019р. складає – </a:t>
            </a:r>
            <a:r>
              <a:rPr lang="uk-UA" altLang="uk-UA" sz="2400" b="1" u="sng" dirty="0">
                <a:solidFill>
                  <a:srgbClr val="0000FF"/>
                </a:solidFill>
              </a:rPr>
              <a:t>20381,4тис. грн</a:t>
            </a:r>
          </a:p>
          <a:p>
            <a:pPr algn="ctr" eaLnBrk="1" hangingPunct="1">
              <a:defRPr/>
            </a:pPr>
            <a:r>
              <a:rPr lang="uk-UA" altLang="uk-UA" sz="2400" b="1" dirty="0">
                <a:solidFill>
                  <a:srgbClr val="0000FF"/>
                </a:solidFill>
              </a:rPr>
              <a:t>(в тому числі населення – </a:t>
            </a:r>
            <a:r>
              <a:rPr lang="uk-UA" altLang="uk-UA" sz="2400" b="1" u="sng" dirty="0">
                <a:solidFill>
                  <a:srgbClr val="0000FF"/>
                </a:solidFill>
              </a:rPr>
              <a:t>18146,3тис. грн)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2786063"/>
            <a:ext cx="8286750" cy="371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400" b="1" dirty="0" smtClean="0"/>
              <a:t>Оплата послуг населення за рік – </a:t>
            </a:r>
            <a:r>
              <a:rPr lang="uk-UA" altLang="ru-RU" sz="2400" b="1" u="sng" dirty="0" smtClean="0"/>
              <a:t>20114,9 тис. грн,</a:t>
            </a:r>
          </a:p>
          <a:p>
            <a:pPr algn="ctr" eaLnBrk="1" hangingPunct="1">
              <a:defRPr/>
            </a:pPr>
            <a:r>
              <a:rPr lang="uk-UA" altLang="ru-RU" sz="2400" b="1" dirty="0" smtClean="0"/>
              <a:t>Сума отриманих субвенцій за січень – грудень 2019р. – </a:t>
            </a:r>
            <a:r>
              <a:rPr lang="uk-UA" altLang="ru-RU" sz="2400" b="1" u="sng" dirty="0" smtClean="0"/>
              <a:t>1230,0тис. грн</a:t>
            </a:r>
          </a:p>
          <a:p>
            <a:pPr algn="ctr" eaLnBrk="1" hangingPunct="1">
              <a:defRPr/>
            </a:pPr>
            <a:r>
              <a:rPr lang="uk-UA" altLang="ru-RU" sz="2400" b="1" u="sng" dirty="0" smtClean="0"/>
              <a:t>Витрати на виробництво, що відносяться на собівартість послуг складають – 20584,5тис.грн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1121</Words>
  <Application>Microsoft Office PowerPoint</Application>
  <PresentationFormat>Экран (4:3)</PresentationFormat>
  <Paragraphs>222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Перелік послуг,які надає КП “ЖЕО № 3”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Прибирання прибудинкової території  </vt:lpstr>
      <vt:lpstr>Робота з боржниками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VKocuk</cp:lastModifiedBy>
  <cp:revision>274</cp:revision>
  <cp:lastPrinted>2020-02-28T12:30:31Z</cp:lastPrinted>
  <dcterms:created xsi:type="dcterms:W3CDTF">2016-12-16T07:57:41Z</dcterms:created>
  <dcterms:modified xsi:type="dcterms:W3CDTF">2020-05-29T11:38:02Z</dcterms:modified>
</cp:coreProperties>
</file>