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1"/>
  </p:sldMasterIdLst>
  <p:notesMasterIdLst>
    <p:notesMasterId r:id="rId11"/>
  </p:notesMasterIdLst>
  <p:sldIdLst>
    <p:sldId id="256" r:id="rId2"/>
    <p:sldId id="300" r:id="rId3"/>
    <p:sldId id="286" r:id="rId4"/>
    <p:sldId id="259" r:id="rId5"/>
    <p:sldId id="261" r:id="rId6"/>
    <p:sldId id="262" r:id="rId7"/>
    <p:sldId id="295" r:id="rId8"/>
    <p:sldId id="333" r:id="rId9"/>
    <p:sldId id="305" r:id="rId10"/>
  </p:sldIdLst>
  <p:sldSz cx="9144000" cy="6877050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8BE1FF"/>
    <a:srgbClr val="5DD5FF"/>
    <a:srgbClr val="DDF6FF"/>
    <a:srgbClr val="D1F3FF"/>
    <a:srgbClr val="98BBC8"/>
    <a:srgbClr val="B6CFD8"/>
    <a:srgbClr val="CDF97F"/>
    <a:srgbClr val="686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3" autoAdjust="0"/>
    <p:restoredTop sz="95303" autoAdjust="0"/>
  </p:normalViewPr>
  <p:slideViewPr>
    <p:cSldViewPr>
      <p:cViewPr>
        <p:scale>
          <a:sx n="100" d="100"/>
          <a:sy n="100" d="100"/>
        </p:scale>
        <p:origin x="1782" y="414"/>
      </p:cViewPr>
      <p:guideLst>
        <p:guide orient="horz" pos="21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229862841730421"/>
          <c:y val="0.12687734310779511"/>
          <c:w val="0.50296577568687895"/>
          <c:h val="0.7223095278214900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1"/>
          <c:dPt>
            <c:idx val="0"/>
            <c:bubble3D val="0"/>
            <c:spPr>
              <a:solidFill>
                <a:srgbClr val="FFFF00">
                  <a:alpha val="91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1-ABDD-47A2-AD40-03FD5AE17F7B}"/>
              </c:ext>
            </c:extLst>
          </c:dPt>
          <c:dPt>
            <c:idx val="1"/>
            <c:bubble3D val="0"/>
            <c:spPr>
              <a:solidFill>
                <a:srgbClr val="00B0F0">
                  <a:alpha val="96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3-ABDD-47A2-AD40-03FD5AE17F7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17,7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BDD-47A2-AD40-03FD5AE17F7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82,3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BDD-47A2-AD40-03FD5AE17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АУП</c:v>
                </c:pt>
                <c:pt idx="1">
                  <c:v>МОП,ПР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16.2</c:v>
                </c:pt>
                <c:pt idx="1">
                  <c:v>83.8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DD-47A2-AD40-03FD5AE17F7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chemeClr val="bg1">
                    <a:lumMod val="65000"/>
                    <a:lumOff val="35000"/>
                  </a:schemeClr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b="1">
                <a:solidFill>
                  <a:schemeClr val="bg1">
                    <a:lumMod val="65000"/>
                    <a:lumOff val="35000"/>
                  </a:schemeClr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49231826684647845"/>
          <c:y val="5.624518210343555E-2"/>
          <c:w val="0.20612775474071657"/>
          <c:h val="0.15131603456189369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2263" y="514350"/>
            <a:ext cx="3419475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39A0D90-FA96-4857-833F-EAEB11766E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083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65675"/>
            <a:ext cx="9144000" cy="21177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7705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46831"/>
            <a:ext cx="6480048" cy="2307632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9103"/>
            <a:ext cx="6480048" cy="1757468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42E1E-4203-4564-A9BD-7A4695B758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16D66-397A-47D6-AFB2-F11D3D5002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5402"/>
            <a:ext cx="2057400" cy="58677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5402"/>
            <a:ext cx="6019800" cy="58677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52391-D810-41FC-8E59-8D4DD59E88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6175"/>
          </a:xfrm>
        </p:spPr>
        <p:txBody>
          <a:bodyPr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3657600" cy="4538662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67200" y="1604963"/>
            <a:ext cx="3657600" cy="2192337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267200" y="3949700"/>
            <a:ext cx="3657600" cy="21939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4404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440488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153400" y="644048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A4DF0-01AC-4983-8880-D155142485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10DF2-C240-4C33-8B8F-E2A392D5FB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65675"/>
            <a:ext cx="9144000" cy="21177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7705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93793"/>
            <a:ext cx="6629400" cy="1831436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92705"/>
            <a:ext cx="6629400" cy="1069651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21D66-97C4-4D53-8EC5-7A2915FCAA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5401"/>
            <a:ext cx="7467600" cy="11461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646"/>
            <a:ext cx="3657600" cy="4538535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4646"/>
            <a:ext cx="3657600" cy="4538535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68612-D93F-446F-95ED-10EF40AF2D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808"/>
            <a:ext cx="8229600" cy="114617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501640"/>
            <a:ext cx="4040188" cy="840528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501640"/>
            <a:ext cx="4041775" cy="840528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21126"/>
            <a:ext cx="4040188" cy="3952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521126"/>
            <a:ext cx="4041775" cy="3952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B7472-C088-45D1-BAD4-040703EDDE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5082"/>
            <a:ext cx="7470648" cy="1146175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C6CD3-7EDC-4125-B231-FD68C11F36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4EC23-FE89-48D9-AA10-D46B842EC7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8821"/>
            <a:ext cx="3200400" cy="73227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5020"/>
            <a:ext cx="2743200" cy="91694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6704"/>
            <a:ext cx="7086600" cy="38205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4048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11D53-0D02-450E-97AA-BA5643485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10447"/>
            <a:ext cx="3053868" cy="1257291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22740"/>
            <a:ext cx="4114800" cy="412623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3007095"/>
            <a:ext cx="3053866" cy="2670881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B1337-CDF4-4516-8516-93F680C9A5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65675"/>
            <a:ext cx="9144000" cy="21177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7705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4963"/>
            <a:ext cx="746760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4048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4048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4048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FF6A1C0-B1F4-4D94-97C5-EBBE5F4FFC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51" r:id="rId1"/>
    <p:sldLayoutId id="2147484149" r:id="rId2"/>
    <p:sldLayoutId id="2147484152" r:id="rId3"/>
    <p:sldLayoutId id="2147484148" r:id="rId4"/>
    <p:sldLayoutId id="2147484147" r:id="rId5"/>
    <p:sldLayoutId id="2147484146" r:id="rId6"/>
    <p:sldLayoutId id="2147484145" r:id="rId7"/>
    <p:sldLayoutId id="2147484153" r:id="rId8"/>
    <p:sldLayoutId id="2147484144" r:id="rId9"/>
    <p:sldLayoutId id="2147484143" r:id="rId10"/>
    <p:sldLayoutId id="2147484142" r:id="rId11"/>
    <p:sldLayoutId id="214748415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1494309"/>
            <a:ext cx="9144000" cy="5399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1" y="0"/>
            <a:ext cx="9143999" cy="1854349"/>
          </a:xfrm>
          <a:prstGeom prst="roundRect">
            <a:avLst/>
          </a:prstGeom>
          <a:solidFill>
            <a:srgbClr val="8BE1FF">
              <a:alpha val="83000"/>
            </a:srgbClr>
          </a:solidFill>
          <a:ln>
            <a:solidFill>
              <a:srgbClr val="8BE1FF">
                <a:alpha val="69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200" b="1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Звіт</a:t>
            </a:r>
            <a:r>
              <a:rPr lang="ru-RU" sz="2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2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200" b="1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фінансово-господарської</a:t>
            </a:r>
            <a:r>
              <a:rPr lang="ru-RU" sz="2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діяльності</a:t>
            </a:r>
            <a:endParaRPr lang="ru-RU" sz="22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КП </a:t>
            </a:r>
            <a:r>
              <a:rPr lang="ru-RU" sz="22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«ЖЕО №</a:t>
            </a:r>
            <a:r>
              <a:rPr lang="ru-RU" sz="2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2»</a:t>
            </a:r>
            <a:endParaRPr lang="ru-RU" sz="22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200" b="1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Кропивницької</a:t>
            </a:r>
            <a:r>
              <a:rPr lang="ru-RU" sz="2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міської</a:t>
            </a:r>
            <a:r>
              <a:rPr lang="ru-RU" sz="2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ради</a:t>
            </a:r>
            <a:endParaRPr lang="ru-RU" sz="22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2024 </a:t>
            </a:r>
            <a:r>
              <a:rPr lang="ru-RU" sz="2200" b="1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рік</a:t>
            </a:r>
            <a:endParaRPr lang="ru-RU" sz="22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932040" y="3653315"/>
            <a:ext cx="3744416" cy="1332342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sz="1700" b="1" dirty="0" smtClean="0">
                <a:solidFill>
                  <a:schemeClr val="bg1"/>
                </a:solidFill>
              </a:rPr>
              <a:t>13 </a:t>
            </a:r>
            <a:r>
              <a:rPr lang="uk-UA" sz="1700" b="1" dirty="0">
                <a:solidFill>
                  <a:schemeClr val="bg1"/>
                </a:solidFill>
              </a:rPr>
              <a:t>житлових будинків обладнанні  </a:t>
            </a:r>
            <a:r>
              <a:rPr lang="uk-UA" sz="1700" b="1" dirty="0" smtClean="0">
                <a:solidFill>
                  <a:schemeClr val="bg1"/>
                </a:solidFill>
              </a:rPr>
              <a:t>11 </a:t>
            </a:r>
            <a:r>
              <a:rPr lang="uk-UA" sz="1700" b="1" dirty="0">
                <a:solidFill>
                  <a:schemeClr val="bg1"/>
                </a:solidFill>
              </a:rPr>
              <a:t>насосними установками для подачі води на верхні поверхи </a:t>
            </a:r>
            <a:endParaRPr lang="ru-RU" sz="1700" b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32040" y="2537189"/>
            <a:ext cx="3744416" cy="1045352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uk-UA" b="1" dirty="0" smtClean="0">
                <a:solidFill>
                  <a:schemeClr val="bg1"/>
                </a:solidFill>
              </a:rPr>
              <a:t>157 </a:t>
            </a:r>
            <a:r>
              <a:rPr lang="uk-UA" b="1" dirty="0">
                <a:solidFill>
                  <a:schemeClr val="bg1"/>
                </a:solidFill>
              </a:rPr>
              <a:t>житлових будинків обладнанні  централізованим опаленням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32040" y="1530315"/>
            <a:ext cx="3744416" cy="898861"/>
          </a:xfrm>
          <a:prstGeom prst="roundRect">
            <a:avLst/>
          </a:prstGeom>
          <a:solidFill>
            <a:srgbClr val="8BE1FF">
              <a:alpha val="96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uk-UA" b="1" dirty="0" smtClean="0">
                <a:solidFill>
                  <a:schemeClr val="bg1"/>
                </a:solidFill>
              </a:rPr>
              <a:t>36 </a:t>
            </a:r>
            <a:r>
              <a:rPr lang="uk-UA" b="1" dirty="0">
                <a:solidFill>
                  <a:schemeClr val="bg1"/>
                </a:solidFill>
              </a:rPr>
              <a:t>житлових будинків обладнанні  </a:t>
            </a:r>
            <a:r>
              <a:rPr lang="uk-UA" b="1" dirty="0" smtClean="0">
                <a:solidFill>
                  <a:schemeClr val="bg1"/>
                </a:solidFill>
              </a:rPr>
              <a:t>117 </a:t>
            </a:r>
            <a:r>
              <a:rPr lang="uk-UA" b="1" dirty="0">
                <a:solidFill>
                  <a:schemeClr val="bg1"/>
                </a:solidFill>
              </a:rPr>
              <a:t>ліфтами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8815" y="2196390"/>
            <a:ext cx="3493478" cy="432048"/>
          </a:xfrm>
          <a:prstGeom prst="roundRect">
            <a:avLst/>
          </a:prstGeom>
          <a:solidFill>
            <a:srgbClr val="8BE1FF">
              <a:alpha val="9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uk-UA" b="1" dirty="0">
                <a:solidFill>
                  <a:schemeClr val="bg1"/>
                </a:solidFill>
              </a:rPr>
              <a:t>3 поверхових – </a:t>
            </a:r>
            <a:r>
              <a:rPr lang="uk-UA" b="1" dirty="0" smtClean="0">
                <a:solidFill>
                  <a:schemeClr val="bg1"/>
                </a:solidFill>
              </a:rPr>
              <a:t>36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552" y="2720630"/>
            <a:ext cx="3493478" cy="502819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uk-UA" b="1" dirty="0">
                <a:solidFill>
                  <a:schemeClr val="bg1"/>
                </a:solidFill>
              </a:rPr>
              <a:t>4 поверхових – 34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9552" y="3366325"/>
            <a:ext cx="3493478" cy="432047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uk-UA" b="1" dirty="0">
                <a:solidFill>
                  <a:schemeClr val="bg1"/>
                </a:solidFill>
              </a:rPr>
              <a:t>5 поверхових – </a:t>
            </a:r>
            <a:r>
              <a:rPr lang="uk-UA" b="1" dirty="0" smtClean="0">
                <a:solidFill>
                  <a:schemeClr val="bg1"/>
                </a:solidFill>
              </a:rPr>
              <a:t>59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9552" y="3906386"/>
            <a:ext cx="3493478" cy="433281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uk-UA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9 поверхових – </a:t>
            </a:r>
            <a:r>
              <a:rPr lang="uk-UA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29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2156" y="1513352"/>
            <a:ext cx="3493478" cy="504057"/>
          </a:xfrm>
          <a:prstGeom prst="roundRect">
            <a:avLst/>
          </a:prstGeom>
          <a:solidFill>
            <a:srgbClr val="8BE1FF">
              <a:alpha val="9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uk-UA" b="1" dirty="0">
                <a:solidFill>
                  <a:schemeClr val="bg1"/>
                </a:solidFill>
              </a:rPr>
              <a:t>2 поверхових – </a:t>
            </a:r>
            <a:r>
              <a:rPr lang="uk-UA" b="1" dirty="0" smtClean="0">
                <a:solidFill>
                  <a:schemeClr val="bg1"/>
                </a:solidFill>
              </a:rPr>
              <a:t>89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39552" y="4518648"/>
            <a:ext cx="3493478" cy="504056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uk-UA" b="1" dirty="0">
                <a:solidFill>
                  <a:schemeClr val="bg1"/>
                </a:solidFill>
              </a:rPr>
              <a:t>10 поверхових –</a:t>
            </a:r>
            <a:r>
              <a:rPr lang="uk-UA" b="1" dirty="0" smtClean="0">
                <a:solidFill>
                  <a:schemeClr val="bg1"/>
                </a:solidFill>
              </a:rPr>
              <a:t> 7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39552" y="342182"/>
            <a:ext cx="8136904" cy="1080120"/>
          </a:xfrm>
          <a:prstGeom prst="roundRect">
            <a:avLst/>
          </a:prstGeom>
          <a:solidFill>
            <a:srgbClr val="8BE1FF">
              <a:alpha val="91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uk-UA" sz="2000" b="1" dirty="0">
                <a:solidFill>
                  <a:schemeClr val="bg1"/>
                </a:solidFill>
              </a:rPr>
              <a:t>Станом на </a:t>
            </a:r>
            <a:r>
              <a:rPr lang="uk-UA" sz="2000" b="1" dirty="0" smtClean="0">
                <a:solidFill>
                  <a:schemeClr val="bg1"/>
                </a:solidFill>
              </a:rPr>
              <a:t>01.01.2025 року в управлінні підприємства  перебуває 254 житлових </a:t>
            </a:r>
            <a:r>
              <a:rPr lang="uk-UA" sz="2000" b="1" dirty="0">
                <a:solidFill>
                  <a:schemeClr val="bg1"/>
                </a:solidFill>
              </a:rPr>
              <a:t>будинків та </a:t>
            </a:r>
            <a:r>
              <a:rPr lang="uk-UA" sz="2000" b="1" dirty="0" smtClean="0">
                <a:solidFill>
                  <a:schemeClr val="bg1"/>
                </a:solidFill>
              </a:rPr>
              <a:t>7 гуртожитків,</a:t>
            </a:r>
          </a:p>
          <a:p>
            <a:pPr lvl="0" algn="ctr"/>
            <a:r>
              <a:rPr lang="uk-UA" sz="2000" b="1" dirty="0">
                <a:solidFill>
                  <a:schemeClr val="bg1"/>
                </a:solidFill>
              </a:rPr>
              <a:t>к</a:t>
            </a:r>
            <a:r>
              <a:rPr lang="uk-UA" sz="2000" b="1" dirty="0" smtClean="0">
                <a:solidFill>
                  <a:schemeClr val="bg1"/>
                </a:solidFill>
              </a:rPr>
              <a:t>ількість квартир 12143, загальною площею 625,3 тис. </a:t>
            </a:r>
            <a:r>
              <a:rPr lang="uk-UA" sz="2000" b="1" dirty="0" err="1" smtClean="0">
                <a:solidFill>
                  <a:schemeClr val="bg1"/>
                </a:solidFill>
              </a:rPr>
              <a:t>м.кв</a:t>
            </a:r>
            <a:r>
              <a:rPr lang="uk-UA" sz="2000" b="1" dirty="0" smtClean="0">
                <a:solidFill>
                  <a:schemeClr val="bg1"/>
                </a:solidFill>
              </a:rPr>
              <a:t>.</a:t>
            </a:r>
            <a:endParaRPr lang="ru-RU" sz="2000" b="1" dirty="0">
              <a:solidFill>
                <a:schemeClr val="bg1"/>
              </a:solidFill>
            </a:endParaRP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3056605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6466202"/>
              </p:ext>
            </p:extLst>
          </p:nvPr>
        </p:nvGraphicFramePr>
        <p:xfrm>
          <a:off x="1098550" y="270173"/>
          <a:ext cx="8045450" cy="6606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323528" y="414189"/>
            <a:ext cx="4536504" cy="6048672"/>
          </a:xfrm>
          <a:prstGeom prst="roundRect">
            <a:avLst>
              <a:gd name="adj" fmla="val 8530"/>
            </a:avLst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000" b="1" dirty="0" err="1">
                <a:solidFill>
                  <a:schemeClr val="bg1"/>
                </a:solidFill>
              </a:rPr>
              <a:t>Середньооблікова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чисельність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штатних</a:t>
            </a:r>
            <a:r>
              <a:rPr lang="ru-RU" sz="2000" b="1" dirty="0">
                <a:solidFill>
                  <a:schemeClr val="bg1"/>
                </a:solidFill>
              </a:rPr>
              <a:t>  </a:t>
            </a:r>
            <a:r>
              <a:rPr lang="ru-RU" sz="2000" b="1" dirty="0" err="1">
                <a:solidFill>
                  <a:schemeClr val="bg1"/>
                </a:solidFill>
              </a:rPr>
              <a:t>працівників</a:t>
            </a:r>
            <a:r>
              <a:rPr lang="ru-RU" sz="2000" b="1" dirty="0">
                <a:solidFill>
                  <a:schemeClr val="bg1"/>
                </a:solidFill>
              </a:rPr>
              <a:t> за </a:t>
            </a:r>
            <a:r>
              <a:rPr lang="ru-RU" sz="2000" b="1" dirty="0" smtClean="0">
                <a:solidFill>
                  <a:schemeClr val="bg1"/>
                </a:solidFill>
              </a:rPr>
              <a:t>2024 </a:t>
            </a:r>
            <a:r>
              <a:rPr lang="ru-RU" sz="2000" b="1" dirty="0" err="1" smtClean="0">
                <a:solidFill>
                  <a:schemeClr val="bg1"/>
                </a:solidFill>
              </a:rPr>
              <a:t>рік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endParaRPr lang="ru-RU" sz="2000" b="1" dirty="0">
              <a:solidFill>
                <a:schemeClr val="bg1"/>
              </a:solidFill>
            </a:endParaRPr>
          </a:p>
          <a:p>
            <a:pPr algn="ctr"/>
            <a:r>
              <a:rPr lang="ru-RU" sz="2000" b="1" dirty="0" err="1">
                <a:solidFill>
                  <a:schemeClr val="bg1"/>
                </a:solidFill>
              </a:rPr>
              <a:t>складає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</a:rPr>
              <a:t>113 особи</a:t>
            </a:r>
            <a:endParaRPr lang="uk-UA" sz="2000" b="1" dirty="0">
              <a:solidFill>
                <a:schemeClr val="bg1"/>
              </a:solidFill>
            </a:endParaRPr>
          </a:p>
          <a:p>
            <a:endParaRPr lang="uk-UA" sz="2000" b="1" dirty="0" smtClean="0">
              <a:solidFill>
                <a:schemeClr val="bg1"/>
              </a:solidFill>
            </a:endParaRPr>
          </a:p>
          <a:p>
            <a:pPr algn="ctr"/>
            <a:r>
              <a:rPr lang="uk-UA" sz="2000" b="1" dirty="0" smtClean="0">
                <a:solidFill>
                  <a:schemeClr val="bg1"/>
                </a:solidFill>
              </a:rPr>
              <a:t>Станом </a:t>
            </a:r>
            <a:r>
              <a:rPr lang="uk-UA" sz="2000" b="1" dirty="0">
                <a:solidFill>
                  <a:schemeClr val="bg1"/>
                </a:solidFill>
              </a:rPr>
              <a:t>на </a:t>
            </a:r>
            <a:r>
              <a:rPr lang="uk-UA" sz="2000" b="1" dirty="0" smtClean="0">
                <a:solidFill>
                  <a:schemeClr val="bg1"/>
                </a:solidFill>
              </a:rPr>
              <a:t>01.01.2025 </a:t>
            </a:r>
            <a:r>
              <a:rPr lang="uk-UA" sz="2000" b="1" dirty="0">
                <a:solidFill>
                  <a:schemeClr val="bg1"/>
                </a:solidFill>
              </a:rPr>
              <a:t>року на </a:t>
            </a:r>
          </a:p>
          <a:p>
            <a:pPr algn="ctr"/>
            <a:r>
              <a:rPr lang="uk-UA" sz="2000" b="1" dirty="0">
                <a:solidFill>
                  <a:schemeClr val="bg1"/>
                </a:solidFill>
              </a:rPr>
              <a:t>підприємстві </a:t>
            </a:r>
            <a:r>
              <a:rPr lang="uk-UA" sz="2000" b="1" dirty="0" smtClean="0">
                <a:solidFill>
                  <a:schemeClr val="bg1"/>
                </a:solidFill>
              </a:rPr>
              <a:t>працює 107 чоловік, в </a:t>
            </a:r>
            <a:r>
              <a:rPr lang="uk-UA" sz="2000" b="1" dirty="0" err="1" smtClean="0">
                <a:solidFill>
                  <a:schemeClr val="bg1"/>
                </a:solidFill>
              </a:rPr>
              <a:t>т.ч</a:t>
            </a:r>
            <a:r>
              <a:rPr lang="uk-UA" sz="2000" b="1" dirty="0" smtClean="0">
                <a:solidFill>
                  <a:schemeClr val="bg1"/>
                </a:solidFill>
              </a:rPr>
              <a:t>. 67 жінки:</a:t>
            </a:r>
          </a:p>
          <a:p>
            <a:endParaRPr lang="uk-UA" sz="2000" b="1" dirty="0">
              <a:solidFill>
                <a:schemeClr val="bg1"/>
              </a:solidFill>
            </a:endParaRPr>
          </a:p>
          <a:p>
            <a:pPr algn="ctr"/>
            <a:r>
              <a:rPr lang="uk-UA" sz="2000" b="1" dirty="0">
                <a:solidFill>
                  <a:schemeClr val="bg1"/>
                </a:solidFill>
              </a:rPr>
              <a:t>- </a:t>
            </a:r>
            <a:r>
              <a:rPr lang="uk-UA" sz="2000" b="1" dirty="0" smtClean="0">
                <a:solidFill>
                  <a:schemeClr val="bg1"/>
                </a:solidFill>
              </a:rPr>
              <a:t>АУП – 19 </a:t>
            </a:r>
            <a:r>
              <a:rPr lang="uk-UA" sz="2000" b="1" dirty="0">
                <a:solidFill>
                  <a:schemeClr val="bg1"/>
                </a:solidFill>
              </a:rPr>
              <a:t>чоловік</a:t>
            </a:r>
            <a:endParaRPr lang="ru-RU" sz="2000" b="1" dirty="0">
              <a:solidFill>
                <a:schemeClr val="bg1"/>
              </a:solidFill>
            </a:endParaRPr>
          </a:p>
          <a:p>
            <a:pPr algn="ctr"/>
            <a:r>
              <a:rPr lang="uk-UA" sz="2000" b="1" dirty="0">
                <a:solidFill>
                  <a:schemeClr val="bg1"/>
                </a:solidFill>
              </a:rPr>
              <a:t>- Поточний </a:t>
            </a:r>
            <a:r>
              <a:rPr lang="uk-UA" sz="2000" b="1" dirty="0" smtClean="0">
                <a:solidFill>
                  <a:schemeClr val="bg1"/>
                </a:solidFill>
              </a:rPr>
              <a:t>ремонт  – 27 </a:t>
            </a:r>
            <a:r>
              <a:rPr lang="uk-UA" sz="2000" b="1" dirty="0">
                <a:solidFill>
                  <a:schemeClr val="bg1"/>
                </a:solidFill>
              </a:rPr>
              <a:t>чоловік</a:t>
            </a:r>
            <a:endParaRPr lang="ru-RU" sz="2000" b="1" dirty="0">
              <a:solidFill>
                <a:schemeClr val="bg1"/>
              </a:solidFill>
            </a:endParaRPr>
          </a:p>
          <a:p>
            <a:pPr marL="342900" indent="-342900" algn="ctr">
              <a:buFontTx/>
              <a:buChar char="-"/>
            </a:pPr>
            <a:r>
              <a:rPr lang="uk-UA" sz="2000" b="1" dirty="0" smtClean="0">
                <a:solidFill>
                  <a:schemeClr val="bg1"/>
                </a:solidFill>
              </a:rPr>
              <a:t>МОП </a:t>
            </a:r>
            <a:r>
              <a:rPr lang="uk-UA" sz="2000" b="1" dirty="0">
                <a:solidFill>
                  <a:schemeClr val="bg1"/>
                </a:solidFill>
              </a:rPr>
              <a:t>(двірники</a:t>
            </a:r>
            <a:r>
              <a:rPr lang="uk-UA" sz="2000" b="1" dirty="0" smtClean="0">
                <a:solidFill>
                  <a:schemeClr val="bg1"/>
                </a:solidFill>
              </a:rPr>
              <a:t>) –  88 чоловік</a:t>
            </a:r>
          </a:p>
          <a:p>
            <a:pPr algn="ctr"/>
            <a:r>
              <a:rPr lang="uk-UA" sz="2000" b="1" dirty="0" smtClean="0">
                <a:solidFill>
                  <a:schemeClr val="bg1"/>
                </a:solidFill>
              </a:rPr>
              <a:t>Основною складовою кількості працюючих на підприємстві становлять робітники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863348"/>
              </p:ext>
            </p:extLst>
          </p:nvPr>
        </p:nvGraphicFramePr>
        <p:xfrm>
          <a:off x="582283" y="1998366"/>
          <a:ext cx="7848872" cy="417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9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9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3096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Доходи</a:t>
                      </a:r>
                      <a:endParaRPr lang="ru-RU" sz="1800" b="1" dirty="0"/>
                    </a:p>
                  </a:txBody>
                  <a:tcPr marT="45847" marB="45847">
                    <a:solidFill>
                      <a:srgbClr val="98BB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( тис. грн )</a:t>
                      </a:r>
                    </a:p>
                    <a:p>
                      <a:pPr algn="ctr"/>
                      <a:r>
                        <a:rPr lang="uk-UA" sz="1800" b="1" dirty="0" smtClean="0"/>
                        <a:t>без ПДВ</a:t>
                      </a:r>
                      <a:endParaRPr lang="ru-RU" sz="1800" b="1" dirty="0"/>
                    </a:p>
                  </a:txBody>
                  <a:tcPr marT="45847" marB="45847">
                    <a:solidFill>
                      <a:srgbClr val="98B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96">
                <a:tc>
                  <a:txBody>
                    <a:bodyPr/>
                    <a:lstStyle/>
                    <a:p>
                      <a:pPr algn="l"/>
                      <a:r>
                        <a:rPr lang="uk-UA" sz="1800" dirty="0" smtClean="0"/>
                        <a:t>Дохід від реалізації послуг співвласникам житлових приміщень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31817,4</a:t>
                      </a:r>
                    </a:p>
                    <a:p>
                      <a:pPr algn="ctr"/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85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Дохід від реалізації послуг співвласникам нежитлових приміщень</a:t>
                      </a:r>
                      <a:endParaRPr lang="ru-RU" sz="1800" b="1" dirty="0" smtClean="0"/>
                    </a:p>
                    <a:p>
                      <a:pPr algn="l"/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0" dirty="0" smtClean="0"/>
                        <a:t>1076,9</a:t>
                      </a:r>
                    </a:p>
                    <a:p>
                      <a:pPr algn="ctr"/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3096">
                <a:tc>
                  <a:txBody>
                    <a:bodyPr/>
                    <a:lstStyle/>
                    <a:p>
                      <a:pPr algn="l"/>
                      <a:r>
                        <a:rPr lang="uk-UA" sz="1800" dirty="0" smtClean="0"/>
                        <a:t>Інші доходи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449,5</a:t>
                      </a:r>
                    </a:p>
                    <a:p>
                      <a:pPr algn="ctr"/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587">
                <a:tc>
                  <a:txBody>
                    <a:bodyPr/>
                    <a:lstStyle/>
                    <a:p>
                      <a:pPr algn="l"/>
                      <a:endParaRPr lang="uk-UA" sz="1800" dirty="0" smtClean="0"/>
                    </a:p>
                    <a:p>
                      <a:pPr algn="l"/>
                      <a:r>
                        <a:rPr lang="uk-UA" sz="1800" dirty="0" smtClean="0"/>
                        <a:t>Всього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33344</a:t>
                      </a:r>
                    </a:p>
                    <a:p>
                      <a:pPr algn="ctr"/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539552" y="486197"/>
            <a:ext cx="7920880" cy="1296143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В результаті господарської діяльності за </a:t>
            </a:r>
            <a:r>
              <a:rPr lang="uk-UA" sz="2400" b="1" dirty="0" smtClean="0">
                <a:solidFill>
                  <a:schemeClr val="bg1"/>
                </a:solidFill>
              </a:rPr>
              <a:t>2024 рік  </a:t>
            </a:r>
            <a:r>
              <a:rPr lang="uk-UA" sz="2400" b="1" dirty="0">
                <a:solidFill>
                  <a:schemeClr val="bg1"/>
                </a:solidFill>
              </a:rPr>
              <a:t>отримано коштів від реалізації робіт та послуг в сумі </a:t>
            </a:r>
            <a:r>
              <a:rPr lang="uk-UA" sz="2400" b="1" dirty="0" smtClean="0">
                <a:solidFill>
                  <a:schemeClr val="bg1"/>
                </a:solidFill>
              </a:rPr>
              <a:t>33344 тис. грн</a:t>
            </a:r>
            <a:endParaRPr lang="uk-UA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03585"/>
              </p:ext>
            </p:extLst>
          </p:nvPr>
        </p:nvGraphicFramePr>
        <p:xfrm>
          <a:off x="539552" y="1494310"/>
          <a:ext cx="7992888" cy="4386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9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3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2452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Назва податку та зборів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( тис. грн )</a:t>
                      </a:r>
                      <a:endParaRPr lang="ru-RU" sz="1800" b="1" dirty="0"/>
                    </a:p>
                  </a:txBody>
                  <a:tcPr marT="45847" marB="45847">
                    <a:solidFill>
                      <a:srgbClr val="98B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398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Єдиний соціальний</a:t>
                      </a:r>
                      <a:r>
                        <a:rPr lang="uk-UA" sz="1800" baseline="0" dirty="0" smtClean="0"/>
                        <a:t> внесок 22 %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3450,6</a:t>
                      </a:r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660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Прибутковий</a:t>
                      </a:r>
                      <a:r>
                        <a:rPr lang="uk-UA" sz="1800" baseline="0" dirty="0" smtClean="0"/>
                        <a:t> податок з фізичних осіб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2922,3</a:t>
                      </a:r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398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Податок на додану вартість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4178,7</a:t>
                      </a:r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475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Військовий збір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273,8</a:t>
                      </a:r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812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Профспілкові</a:t>
                      </a:r>
                      <a:r>
                        <a:rPr lang="uk-UA" sz="1800" baseline="0" dirty="0" smtClean="0"/>
                        <a:t>  внески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163,8</a:t>
                      </a:r>
                    </a:p>
                    <a:p>
                      <a:pPr algn="ctr"/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230">
                <a:tc>
                  <a:txBody>
                    <a:bodyPr/>
                    <a:lstStyle/>
                    <a:p>
                      <a:r>
                        <a:rPr lang="uk-UA" sz="1800" b="0" dirty="0" smtClean="0"/>
                        <a:t>Податок</a:t>
                      </a:r>
                      <a:r>
                        <a:rPr lang="uk-UA" sz="1800" b="0" baseline="0" dirty="0" smtClean="0"/>
                        <a:t> на прибуток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472,7</a:t>
                      </a:r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230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Всього</a:t>
                      </a:r>
                      <a:endParaRPr lang="ru-RU" sz="18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11462,0</a:t>
                      </a:r>
                      <a:endParaRPr lang="ru-RU" sz="1800" b="0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3957399683"/>
                  </a:ext>
                </a:extLst>
              </a:tr>
            </a:tbl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539552" y="486197"/>
            <a:ext cx="7920880" cy="648071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Сплачено  податків та зборів до </a:t>
            </a:r>
            <a:r>
              <a:rPr lang="uk-UA" sz="2400" b="1" dirty="0" smtClean="0">
                <a:solidFill>
                  <a:schemeClr val="bg1"/>
                </a:solidFill>
              </a:rPr>
              <a:t>бюджету</a:t>
            </a:r>
            <a:endParaRPr lang="uk-UA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59126" y="154620"/>
            <a:ext cx="7920880" cy="648071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uk-UA" sz="2400" b="1" dirty="0">
                <a:solidFill>
                  <a:schemeClr val="bg1"/>
                </a:solidFill>
              </a:rPr>
              <a:t>Витрати підприємства за </a:t>
            </a:r>
            <a:r>
              <a:rPr lang="uk-UA" sz="2400" b="1" dirty="0" smtClean="0">
                <a:solidFill>
                  <a:schemeClr val="bg1"/>
                </a:solidFill>
              </a:rPr>
              <a:t>2024 рік</a:t>
            </a:r>
            <a:endParaRPr lang="uk-UA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563257"/>
              </p:ext>
            </p:extLst>
          </p:nvPr>
        </p:nvGraphicFramePr>
        <p:xfrm>
          <a:off x="571500" y="927815"/>
          <a:ext cx="7920880" cy="5819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1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02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</a:t>
                      </a:r>
                      <a:r>
                        <a:rPr lang="uk-UA" sz="1400" dirty="0" err="1" smtClean="0"/>
                        <a:t>итрати</a:t>
                      </a:r>
                      <a:endParaRPr lang="ru-RU" sz="1400" b="1" dirty="0"/>
                    </a:p>
                  </a:txBody>
                  <a:tcPr marT="45847" marB="45847">
                    <a:solidFill>
                      <a:srgbClr val="98BB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( тис. грн )</a:t>
                      </a:r>
                      <a:endParaRPr lang="ru-RU" sz="1400" b="1" dirty="0"/>
                    </a:p>
                  </a:txBody>
                  <a:tcPr marT="45847" marB="45847">
                    <a:solidFill>
                      <a:srgbClr val="98B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699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Заробітна плата </a:t>
                      </a:r>
                    </a:p>
                    <a:p>
                      <a:endParaRPr lang="uk-UA" sz="1400" b="1" dirty="0" smtClean="0"/>
                    </a:p>
                    <a:p>
                      <a:r>
                        <a:rPr lang="uk-UA" sz="1400" b="1" dirty="0" smtClean="0"/>
                        <a:t>Нарахування ЄСВ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16571,3</a:t>
                      </a:r>
                    </a:p>
                    <a:p>
                      <a:pPr algn="ctr"/>
                      <a:endParaRPr lang="uk-UA" sz="1400" b="1" dirty="0" smtClean="0"/>
                    </a:p>
                    <a:p>
                      <a:pPr algn="ctr"/>
                      <a:r>
                        <a:rPr lang="uk-UA" sz="1400" b="1" dirty="0" smtClean="0"/>
                        <a:t>3562,9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73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Електропостачання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2597,4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816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Обслуговування ДВК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664,9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73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Дератизація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226,4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73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Обслуговування</a:t>
                      </a:r>
                      <a:r>
                        <a:rPr lang="uk-UA" sz="1400" b="1" baseline="0" dirty="0" smtClean="0"/>
                        <a:t> ліфтів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1978,1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273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Вивіз</a:t>
                      </a:r>
                      <a:r>
                        <a:rPr lang="uk-UA" sz="1400" b="1" baseline="0" dirty="0" smtClean="0"/>
                        <a:t> сміття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29,8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273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Комунальні</a:t>
                      </a:r>
                      <a:r>
                        <a:rPr lang="uk-UA" sz="1400" b="1" baseline="0" dirty="0" smtClean="0"/>
                        <a:t> послуги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205,6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639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Розрахунково-касове обслуговування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208,3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273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Обслуговування </a:t>
                      </a:r>
                      <a:r>
                        <a:rPr lang="uk-UA" sz="1400" b="1" dirty="0" smtClean="0"/>
                        <a:t>та ремонт оргтехніки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193,6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Господарські та інформаційні витрати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149,4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844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Матеріали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2609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6703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ПММ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203,9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6273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Транспортні послуги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634,6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6273">
                <a:tc>
                  <a:txBody>
                    <a:bodyPr/>
                    <a:lstStyle/>
                    <a:p>
                      <a:r>
                        <a:rPr lang="ru-RU" sz="1400" b="1" dirty="0" err="1" smtClean="0"/>
                        <a:t>Інші</a:t>
                      </a:r>
                      <a:r>
                        <a:rPr lang="ru-RU" sz="1400" b="1" baseline="0" dirty="0" smtClean="0"/>
                        <a:t> </a:t>
                      </a:r>
                      <a:r>
                        <a:rPr lang="ru-RU" sz="1400" b="1" baseline="0" dirty="0" err="1" smtClean="0"/>
                        <a:t>витрати</a:t>
                      </a:r>
                      <a:r>
                        <a:rPr lang="ru-RU" sz="1400" b="1" baseline="0" dirty="0" smtClean="0"/>
                        <a:t> ( </a:t>
                      </a:r>
                      <a:r>
                        <a:rPr lang="ru-RU" sz="1400" b="1" baseline="0" dirty="0" err="1" smtClean="0"/>
                        <a:t>роботи</a:t>
                      </a:r>
                      <a:r>
                        <a:rPr lang="ru-RU" sz="1400" b="1" baseline="0" dirty="0" smtClean="0"/>
                        <a:t> поза межами </a:t>
                      </a:r>
                      <a:r>
                        <a:rPr lang="ru-RU" sz="1400" b="1" baseline="0" dirty="0" err="1" smtClean="0"/>
                        <a:t>ціни</a:t>
                      </a:r>
                      <a:r>
                        <a:rPr lang="ru-RU" sz="1400" b="1" baseline="0" dirty="0" smtClean="0"/>
                        <a:t> з </a:t>
                      </a:r>
                      <a:r>
                        <a:rPr lang="ru-RU" sz="1400" b="1" baseline="0" dirty="0" err="1" smtClean="0"/>
                        <a:t>управління</a:t>
                      </a:r>
                      <a:r>
                        <a:rPr lang="ru-RU" sz="1400" b="1" baseline="0" dirty="0" smtClean="0"/>
                        <a:t>)</a:t>
                      </a:r>
                      <a:endParaRPr lang="ru-RU" sz="1400" b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732,1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7793"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Всього</a:t>
                      </a:r>
                      <a:endParaRPr lang="ru-RU" sz="1400" b="1" i="1" dirty="0"/>
                    </a:p>
                  </a:txBody>
                  <a:tcPr marT="45847" marB="458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30567</a:t>
                      </a:r>
                      <a:endParaRPr lang="ru-RU" sz="1400" b="1" dirty="0"/>
                    </a:p>
                  </a:txBody>
                  <a:tcPr marT="45847" marB="45847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1166813" y="425450"/>
            <a:ext cx="1841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126157"/>
            <a:ext cx="8640960" cy="576064"/>
          </a:xfrm>
          <a:prstGeom prst="roundRect">
            <a:avLst/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2400" b="1" dirty="0">
                <a:solidFill>
                  <a:srgbClr val="FF0000"/>
                </a:solidFill>
              </a:rPr>
              <a:t>Виконано наступні роботи з </a:t>
            </a:r>
            <a:r>
              <a:rPr lang="uk-UA" sz="2400" b="1" dirty="0" smtClean="0">
                <a:solidFill>
                  <a:srgbClr val="FF0000"/>
                </a:solidFill>
              </a:rPr>
              <a:t>поточного ремонту. </a:t>
            </a:r>
          </a:p>
          <a:p>
            <a:pPr algn="ctr"/>
            <a:endParaRPr lang="uk-UA" sz="24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105743"/>
            <a:ext cx="87129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</a:t>
            </a:r>
            <a:r>
              <a:rPr lang="uk-UA" dirty="0" err="1" smtClean="0">
                <a:solidFill>
                  <a:schemeClr val="bg1"/>
                </a:solidFill>
              </a:rPr>
              <a:t>ідремонтовано</a:t>
            </a:r>
            <a:r>
              <a:rPr lang="uk-UA" dirty="0" smtClean="0">
                <a:solidFill>
                  <a:schemeClr val="bg1"/>
                </a:solidFill>
              </a:rPr>
              <a:t> 2256 м2 покрівель в 55 багатоквартирних будинках. Робіт виконано на суму 1.2 </a:t>
            </a:r>
            <a:r>
              <a:rPr lang="uk-UA" dirty="0" err="1" smtClean="0">
                <a:solidFill>
                  <a:schemeClr val="bg1"/>
                </a:solidFill>
              </a:rPr>
              <a:t>млн.грн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Відремонтовано 8 оголовків димових та вентиляційних каналів. 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Виконано ремонт та часткову заміну водостічних труб в багатоквартирних будинках. </a:t>
            </a:r>
            <a:r>
              <a:rPr lang="uk-UA" dirty="0">
                <a:solidFill>
                  <a:schemeClr val="bg1"/>
                </a:solidFill>
              </a:rPr>
              <a:t>При цьому відремонтовано 359 </a:t>
            </a:r>
            <a:r>
              <a:rPr lang="uk-UA" dirty="0" err="1">
                <a:solidFill>
                  <a:schemeClr val="bg1"/>
                </a:solidFill>
              </a:rPr>
              <a:t>м.пог</a:t>
            </a:r>
            <a:r>
              <a:rPr lang="uk-UA" dirty="0">
                <a:solidFill>
                  <a:schemeClr val="bg1"/>
                </a:solidFill>
              </a:rPr>
              <a:t>. водостічних труб на суму 0,5 </a:t>
            </a:r>
            <a:r>
              <a:rPr lang="uk-UA" dirty="0" err="1">
                <a:solidFill>
                  <a:schemeClr val="bg1"/>
                </a:solidFill>
              </a:rPr>
              <a:t>млн.грн</a:t>
            </a:r>
            <a:r>
              <a:rPr lang="uk-UA" dirty="0">
                <a:solidFill>
                  <a:schemeClr val="bg1"/>
                </a:solidFill>
              </a:rPr>
              <a:t>.</a:t>
            </a:r>
            <a:r>
              <a:rPr lang="uk-UA" dirty="0" smtClean="0">
                <a:solidFill>
                  <a:schemeClr val="bg1"/>
                </a:solidFill>
              </a:rPr>
              <a:t> Роботи по заміні </a:t>
            </a:r>
            <a:r>
              <a:rPr lang="uk-UA" dirty="0" err="1" smtClean="0">
                <a:solidFill>
                  <a:schemeClr val="bg1"/>
                </a:solidFill>
              </a:rPr>
              <a:t>зовнішних</a:t>
            </a:r>
            <a:r>
              <a:rPr lang="uk-UA" dirty="0" smtClean="0">
                <a:solidFill>
                  <a:schemeClr val="bg1"/>
                </a:solidFill>
              </a:rPr>
              <a:t> водостічних труб виконувалися з залученням спецтехніки (автовишки). 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Пофарбовано </a:t>
            </a:r>
            <a:r>
              <a:rPr lang="uk-UA" dirty="0">
                <a:solidFill>
                  <a:schemeClr val="bg1"/>
                </a:solidFill>
              </a:rPr>
              <a:t>764 м2 </a:t>
            </a:r>
            <a:r>
              <a:rPr lang="uk-UA" dirty="0" smtClean="0">
                <a:solidFill>
                  <a:schemeClr val="bg1"/>
                </a:solidFill>
              </a:rPr>
              <a:t>зовнішніх будинкових газових мереж в 34 багатоквартирних будинках на суму 0,08 </a:t>
            </a:r>
            <a:r>
              <a:rPr lang="uk-UA" dirty="0" err="1" smtClean="0">
                <a:solidFill>
                  <a:schemeClr val="bg1"/>
                </a:solidFill>
              </a:rPr>
              <a:t>млн.грн</a:t>
            </a:r>
            <a:r>
              <a:rPr lang="uk-UA" dirty="0" smtClean="0">
                <a:solidFill>
                  <a:schemeClr val="bg1"/>
                </a:solidFill>
              </a:rPr>
              <a:t>. 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Відремонтовано   26    під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r>
              <a:rPr lang="uk-UA" dirty="0" err="1" smtClean="0">
                <a:solidFill>
                  <a:schemeClr val="bg1"/>
                </a:solidFill>
              </a:rPr>
              <a:t>їздів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>
                <a:solidFill>
                  <a:schemeClr val="bg1"/>
                </a:solidFill>
              </a:rPr>
              <a:t>на суму 0,6 </a:t>
            </a:r>
            <a:r>
              <a:rPr lang="uk-UA" dirty="0" err="1" smtClean="0">
                <a:solidFill>
                  <a:schemeClr val="bg1"/>
                </a:solidFill>
              </a:rPr>
              <a:t>млн.грн</a:t>
            </a:r>
            <a:r>
              <a:rPr lang="uk-UA" dirty="0" smtClean="0">
                <a:solidFill>
                  <a:schemeClr val="bg1"/>
                </a:solidFill>
              </a:rPr>
              <a:t>. Ремонт виконувався як в межах ціни з управління будинками, так і за участі співвласників багатоквартирних будинків.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З </a:t>
            </a:r>
            <a:r>
              <a:rPr lang="uk-UA" dirty="0">
                <a:solidFill>
                  <a:schemeClr val="bg1"/>
                </a:solidFill>
              </a:rPr>
              <a:t>метою покращення теплоізоляції та захисту від зовнішніх </a:t>
            </a:r>
            <a:r>
              <a:rPr lang="uk-UA" dirty="0" smtClean="0">
                <a:solidFill>
                  <a:schemeClr val="bg1"/>
                </a:solidFill>
              </a:rPr>
              <a:t>факторів </a:t>
            </a:r>
            <a:endParaRPr lang="uk-UA" dirty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виконано заміну дерев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r>
              <a:rPr lang="uk-UA" dirty="0" err="1" smtClean="0">
                <a:solidFill>
                  <a:schemeClr val="bg1"/>
                </a:solidFill>
              </a:rPr>
              <a:t>яних</a:t>
            </a:r>
            <a:r>
              <a:rPr lang="uk-UA" dirty="0" smtClean="0">
                <a:solidFill>
                  <a:schemeClr val="bg1"/>
                </a:solidFill>
              </a:rPr>
              <a:t> віконних блоків в місцях загального користування багатоквартирних будинків на металопластикові на суму 2,7 </a:t>
            </a:r>
            <a:r>
              <a:rPr lang="uk-UA" dirty="0" err="1" smtClean="0">
                <a:solidFill>
                  <a:schemeClr val="bg1"/>
                </a:solidFill>
              </a:rPr>
              <a:t>млн.грн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Виконано заміну інженерних вводів системи водовідведення  в 4 будинках.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Проводилися ремонтні роботи з заміною  запобіжників та </a:t>
            </a:r>
            <a:r>
              <a:rPr lang="uk-UA" dirty="0" err="1" smtClean="0">
                <a:solidFill>
                  <a:schemeClr val="bg1"/>
                </a:solidFill>
              </a:rPr>
              <a:t>автовимикачів</a:t>
            </a:r>
            <a:r>
              <a:rPr lang="uk-UA" smtClean="0">
                <a:solidFill>
                  <a:schemeClr val="bg1"/>
                </a:solidFill>
              </a:rPr>
              <a:t> в </a:t>
            </a:r>
            <a:r>
              <a:rPr lang="uk-UA" dirty="0" smtClean="0">
                <a:solidFill>
                  <a:schemeClr val="bg1"/>
                </a:solidFill>
              </a:rPr>
              <a:t>загально-будинкових  електрощитових в </a:t>
            </a:r>
            <a:r>
              <a:rPr lang="uk-UA" smtClean="0">
                <a:solidFill>
                  <a:schemeClr val="bg1"/>
                </a:solidFill>
              </a:rPr>
              <a:t>184 будинках.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67544" y="414189"/>
            <a:ext cx="8064896" cy="4320480"/>
          </a:xfrm>
          <a:prstGeom prst="roundRect">
            <a:avLst/>
          </a:prstGeom>
          <a:solidFill>
            <a:srgbClr val="5DD5FF">
              <a:alpha val="8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uk-UA" sz="2800" dirty="0" smtClean="0">
              <a:solidFill>
                <a:schemeClr val="bg1"/>
              </a:solidFill>
            </a:endParaRPr>
          </a:p>
          <a:p>
            <a:pPr algn="ctr"/>
            <a:endParaRPr lang="uk-UA" sz="2000" dirty="0" smtClean="0">
              <a:solidFill>
                <a:schemeClr val="bg1"/>
              </a:solidFill>
            </a:endParaRPr>
          </a:p>
          <a:p>
            <a:pPr algn="ctr"/>
            <a:r>
              <a:rPr lang="uk-UA" sz="2000" b="1" dirty="0" smtClean="0">
                <a:solidFill>
                  <a:schemeClr val="bg1"/>
                </a:solidFill>
              </a:rPr>
              <a:t>Підприємством </a:t>
            </a:r>
            <a:r>
              <a:rPr lang="uk-UA" sz="2000" b="1" dirty="0">
                <a:solidFill>
                  <a:schemeClr val="bg1"/>
                </a:solidFill>
              </a:rPr>
              <a:t>проводились роботи щодо ремонту цокольної частини </a:t>
            </a:r>
            <a:r>
              <a:rPr lang="uk-UA" sz="2000" b="1" dirty="0" smtClean="0">
                <a:solidFill>
                  <a:schemeClr val="bg1"/>
                </a:solidFill>
              </a:rPr>
              <a:t>будинків, вимощення</a:t>
            </a:r>
            <a:r>
              <a:rPr lang="uk-UA" sz="2000" b="1" dirty="0">
                <a:solidFill>
                  <a:schemeClr val="bg1"/>
                </a:solidFill>
              </a:rPr>
              <a:t>, входів у підвальні приміщення, відновлення </a:t>
            </a:r>
            <a:r>
              <a:rPr lang="uk-UA" sz="2000" b="1" dirty="0" smtClean="0">
                <a:solidFill>
                  <a:schemeClr val="bg1"/>
                </a:solidFill>
              </a:rPr>
              <a:t>поручнів та </a:t>
            </a:r>
            <a:r>
              <a:rPr lang="uk-UA" sz="2000" b="1" dirty="0">
                <a:solidFill>
                  <a:schemeClr val="bg1"/>
                </a:solidFill>
              </a:rPr>
              <a:t>очищення технічних </a:t>
            </a:r>
            <a:r>
              <a:rPr lang="uk-UA" sz="2000" b="1" dirty="0" smtClean="0">
                <a:solidFill>
                  <a:schemeClr val="bg1"/>
                </a:solidFill>
              </a:rPr>
              <a:t>поверхів</a:t>
            </a:r>
            <a:r>
              <a:rPr lang="uk-UA" sz="2000" b="1" dirty="0">
                <a:solidFill>
                  <a:schemeClr val="bg1"/>
                </a:solidFill>
              </a:rPr>
              <a:t>,</a:t>
            </a:r>
            <a:endParaRPr lang="uk-UA" sz="2000" b="1" dirty="0" smtClean="0">
              <a:solidFill>
                <a:schemeClr val="bg1"/>
              </a:solidFill>
            </a:endParaRPr>
          </a:p>
          <a:p>
            <a:pPr algn="ctr"/>
            <a:r>
              <a:rPr lang="uk-UA" sz="2000" b="1" dirty="0" smtClean="0">
                <a:solidFill>
                  <a:schemeClr val="bg1"/>
                </a:solidFill>
              </a:rPr>
              <a:t>виконувались </a:t>
            </a:r>
            <a:r>
              <a:rPr lang="uk-UA" sz="2000" b="1" dirty="0">
                <a:solidFill>
                  <a:schemeClr val="bg1"/>
                </a:solidFill>
              </a:rPr>
              <a:t>роботи з покосу трави прибудинкових територій, прибирання підвалів  та  вивезення негабаритного </a:t>
            </a:r>
            <a:r>
              <a:rPr lang="uk-UA" sz="2000" b="1" dirty="0" smtClean="0">
                <a:solidFill>
                  <a:schemeClr val="bg1"/>
                </a:solidFill>
              </a:rPr>
              <a:t>сміття, </a:t>
            </a:r>
            <a:r>
              <a:rPr lang="uk-UA" sz="2000" b="1" dirty="0">
                <a:solidFill>
                  <a:schemeClr val="bg1"/>
                </a:solidFill>
              </a:rPr>
              <a:t>опалого листя. За необхідності в осінньо-зимовий період здійснювалося посипання прибудинкових територій </a:t>
            </a:r>
            <a:r>
              <a:rPr lang="uk-UA" sz="2000" b="1" dirty="0" err="1">
                <a:solidFill>
                  <a:schemeClr val="bg1"/>
                </a:solidFill>
              </a:rPr>
              <a:t>протиожеледними</a:t>
            </a:r>
            <a:r>
              <a:rPr lang="uk-UA" sz="2000" b="1" dirty="0">
                <a:solidFill>
                  <a:schemeClr val="bg1"/>
                </a:solidFill>
              </a:rPr>
              <a:t> сумішами.</a:t>
            </a:r>
          </a:p>
          <a:p>
            <a:pPr algn="ctr"/>
            <a:endParaRPr lang="uk-UA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276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9552" y="198165"/>
            <a:ext cx="7920880" cy="792088"/>
          </a:xfrm>
          <a:prstGeom prst="roundRect">
            <a:avLst/>
          </a:prstGeom>
          <a:solidFill>
            <a:srgbClr val="5DD5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2800" b="1" dirty="0">
                <a:solidFill>
                  <a:schemeClr val="bg1"/>
                </a:solidFill>
              </a:rPr>
              <a:t>Робота з боржниками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062261"/>
            <a:ext cx="7920880" cy="5616624"/>
          </a:xfrm>
          <a:prstGeom prst="roundRect">
            <a:avLst>
              <a:gd name="adj" fmla="val 4504"/>
            </a:avLst>
          </a:prstGeom>
          <a:solidFill>
            <a:srgbClr val="8BE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lnSpc>
                <a:spcPct val="150000"/>
              </a:lnSpc>
            </a:pPr>
            <a:r>
              <a:rPr lang="uk-UA" sz="2000" b="1" dirty="0" smtClean="0">
                <a:solidFill>
                  <a:schemeClr val="bg1"/>
                </a:solidFill>
              </a:rPr>
              <a:t>    Робота </a:t>
            </a:r>
            <a:r>
              <a:rPr lang="uk-UA" sz="2000" b="1" dirty="0">
                <a:solidFill>
                  <a:schemeClr val="bg1"/>
                </a:solidFill>
              </a:rPr>
              <a:t>з боржниками щодо зменшення дебіторської заборгованості на підприємстві проводиться регулярно. </a:t>
            </a:r>
          </a:p>
          <a:p>
            <a:pPr eaLnBrk="0" hangingPunct="0">
              <a:lnSpc>
                <a:spcPct val="150000"/>
              </a:lnSpc>
            </a:pPr>
            <a:r>
              <a:rPr lang="ru-RU" sz="2000" b="1" dirty="0" smtClean="0">
                <a:solidFill>
                  <a:schemeClr val="tx1"/>
                </a:solidFill>
              </a:rPr>
              <a:t>    </a:t>
            </a:r>
            <a:r>
              <a:rPr lang="ru-RU" sz="2000" b="1" dirty="0" smtClean="0">
                <a:solidFill>
                  <a:schemeClr val="bg1"/>
                </a:solidFill>
              </a:rPr>
              <a:t>За 2024 р</a:t>
            </a:r>
            <a:r>
              <a:rPr lang="uk-UA" sz="2000" b="1" dirty="0">
                <a:solidFill>
                  <a:schemeClr val="bg1"/>
                </a:solidFill>
              </a:rPr>
              <a:t>.</a:t>
            </a:r>
            <a:r>
              <a:rPr lang="uk-UA" sz="2000" b="1" dirty="0" smtClean="0">
                <a:solidFill>
                  <a:schemeClr val="bg1"/>
                </a:solidFill>
              </a:rPr>
              <a:t> </a:t>
            </a:r>
            <a:r>
              <a:rPr lang="uk-UA" sz="2000" b="1" dirty="0">
                <a:solidFill>
                  <a:schemeClr val="bg1"/>
                </a:solidFill>
              </a:rPr>
              <a:t>було </a:t>
            </a:r>
            <a:r>
              <a:rPr lang="uk-UA" sz="2000" b="1" dirty="0" err="1">
                <a:solidFill>
                  <a:schemeClr val="bg1"/>
                </a:solidFill>
              </a:rPr>
              <a:t>вручено</a:t>
            </a:r>
            <a:r>
              <a:rPr lang="uk-UA" sz="2000" b="1" dirty="0">
                <a:solidFill>
                  <a:schemeClr val="bg1"/>
                </a:solidFill>
              </a:rPr>
              <a:t> </a:t>
            </a:r>
            <a:r>
              <a:rPr lang="uk-UA" sz="2000" b="1" dirty="0" smtClean="0">
                <a:solidFill>
                  <a:schemeClr val="bg1"/>
                </a:solidFill>
              </a:rPr>
              <a:t> </a:t>
            </a:r>
            <a:r>
              <a:rPr lang="uk-UA" sz="2000" b="1" dirty="0">
                <a:solidFill>
                  <a:schemeClr val="bg1"/>
                </a:solidFill>
              </a:rPr>
              <a:t>попередження боржникам про погашення заборгованості </a:t>
            </a:r>
            <a:r>
              <a:rPr lang="uk-UA" sz="2000" b="1" dirty="0" smtClean="0">
                <a:solidFill>
                  <a:schemeClr val="bg1"/>
                </a:solidFill>
              </a:rPr>
              <a:t>з </a:t>
            </a:r>
            <a:r>
              <a:rPr lang="uk-UA" sz="2000" b="1" dirty="0">
                <a:solidFill>
                  <a:schemeClr val="bg1"/>
                </a:solidFill>
              </a:rPr>
              <a:t>утримання будинків та прибудинкових </a:t>
            </a:r>
            <a:r>
              <a:rPr lang="uk-UA" sz="2000" b="1" dirty="0" smtClean="0">
                <a:solidFill>
                  <a:schemeClr val="bg1"/>
                </a:solidFill>
              </a:rPr>
              <a:t>територій. Також подано до </a:t>
            </a:r>
            <a:r>
              <a:rPr lang="uk-UA" sz="2000" b="1" dirty="0">
                <a:solidFill>
                  <a:schemeClr val="bg1"/>
                </a:solidFill>
              </a:rPr>
              <a:t>суду 42 судових </a:t>
            </a:r>
            <a:r>
              <a:rPr lang="uk-UA" sz="2000" b="1" dirty="0" smtClean="0">
                <a:solidFill>
                  <a:schemeClr val="bg1"/>
                </a:solidFill>
              </a:rPr>
              <a:t>накази про стягнення боргу на загальну суму  270 </a:t>
            </a:r>
            <a:r>
              <a:rPr lang="uk-UA" sz="2000" b="1" dirty="0" err="1" smtClean="0">
                <a:solidFill>
                  <a:schemeClr val="bg1"/>
                </a:solidFill>
              </a:rPr>
              <a:t>тис.грн</a:t>
            </a:r>
            <a:r>
              <a:rPr lang="uk-UA" sz="2000" b="1" dirty="0" smtClean="0">
                <a:solidFill>
                  <a:schemeClr val="bg1"/>
                </a:solidFill>
              </a:rPr>
              <a:t>.</a:t>
            </a:r>
          </a:p>
          <a:p>
            <a:pPr eaLnBrk="0" hangingPunct="0">
              <a:lnSpc>
                <a:spcPct val="150000"/>
              </a:lnSpc>
            </a:pPr>
            <a:r>
              <a:rPr lang="uk-UA" sz="2000" b="1" dirty="0">
                <a:solidFill>
                  <a:schemeClr val="bg1"/>
                </a:solidFill>
              </a:rPr>
              <a:t> </a:t>
            </a:r>
            <a:r>
              <a:rPr lang="uk-UA" sz="2000" b="1" dirty="0" smtClean="0">
                <a:solidFill>
                  <a:schemeClr val="bg1"/>
                </a:solidFill>
              </a:rPr>
              <a:t> 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8800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4602</TotalTime>
  <Words>576</Words>
  <Application>Microsoft Office PowerPoint</Application>
  <PresentationFormat>Произвольный</PresentationFormat>
  <Paragraphs>114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Franklin Gothic Book</vt:lpstr>
      <vt:lpstr>Wingdings 2</vt:lpstr>
      <vt:lpstr>Техническая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</dc:creator>
  <cp:lastModifiedBy>Elena</cp:lastModifiedBy>
  <cp:revision>350</cp:revision>
  <cp:lastPrinted>2025-07-28T12:51:00Z</cp:lastPrinted>
  <dcterms:created xsi:type="dcterms:W3CDTF">2016-12-16T07:57:41Z</dcterms:created>
  <dcterms:modified xsi:type="dcterms:W3CDTF">2025-07-30T07:04:20Z</dcterms:modified>
</cp:coreProperties>
</file>