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90" r:id="rId1"/>
  </p:sldMasterIdLst>
  <p:notesMasterIdLst>
    <p:notesMasterId r:id="rId11"/>
  </p:notesMasterIdLst>
  <p:sldIdLst>
    <p:sldId id="256" r:id="rId2"/>
    <p:sldId id="300" r:id="rId3"/>
    <p:sldId id="286" r:id="rId4"/>
    <p:sldId id="259" r:id="rId5"/>
    <p:sldId id="261" r:id="rId6"/>
    <p:sldId id="262" r:id="rId7"/>
    <p:sldId id="295" r:id="rId8"/>
    <p:sldId id="333" r:id="rId9"/>
    <p:sldId id="305" r:id="rId10"/>
  </p:sldIdLst>
  <p:sldSz cx="9144000" cy="6877050"/>
  <p:notesSz cx="9872663" cy="67421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33FF"/>
    <a:srgbClr val="8BE1FF"/>
    <a:srgbClr val="5DD5FF"/>
    <a:srgbClr val="DDF6FF"/>
    <a:srgbClr val="D1F3FF"/>
    <a:srgbClr val="98BBC8"/>
    <a:srgbClr val="B6CFD8"/>
    <a:srgbClr val="CDF97F"/>
    <a:srgbClr val="6868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3" autoAdjust="0"/>
    <p:restoredTop sz="95303" autoAdjust="0"/>
  </p:normalViewPr>
  <p:slideViewPr>
    <p:cSldViewPr>
      <p:cViewPr varScale="1">
        <p:scale>
          <a:sx n="72" d="100"/>
          <a:sy n="72" d="100"/>
        </p:scale>
        <p:origin x="1212" y="72"/>
      </p:cViewPr>
      <p:guideLst>
        <p:guide orient="horz" pos="216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229862841730421"/>
          <c:y val="0.12687734310779511"/>
          <c:w val="0.50296577568687895"/>
          <c:h val="0.7223095278214900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31"/>
          <c:dPt>
            <c:idx val="0"/>
            <c:bubble3D val="0"/>
            <c:spPr>
              <a:solidFill>
                <a:srgbClr val="FFFF00">
                  <a:alpha val="91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1-ABDD-47A2-AD40-03FD5AE17F7B}"/>
              </c:ext>
            </c:extLst>
          </c:dPt>
          <c:dPt>
            <c:idx val="1"/>
            <c:bubble3D val="0"/>
            <c:spPr>
              <a:solidFill>
                <a:srgbClr val="00B0F0">
                  <a:alpha val="96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3-ABDD-47A2-AD40-03FD5AE17F7B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17,7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BDD-47A2-AD40-03FD5AE17F7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82,3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BDD-47A2-AD40-03FD5AE17F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АУП</c:v>
                </c:pt>
                <c:pt idx="1">
                  <c:v>МОП,ПР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17.75</c:v>
                </c:pt>
                <c:pt idx="1">
                  <c:v>82.25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BDD-47A2-AD40-03FD5AE17F7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b="1">
                <a:solidFill>
                  <a:schemeClr val="bg1">
                    <a:lumMod val="65000"/>
                    <a:lumOff val="35000"/>
                  </a:schemeClr>
                </a:solidFill>
              </a:defRPr>
            </a:pPr>
            <a:endParaRPr lang="uk-UA"/>
          </a:p>
        </c:txPr>
      </c:legendEntry>
      <c:legendEntry>
        <c:idx val="1"/>
        <c:txPr>
          <a:bodyPr/>
          <a:lstStyle/>
          <a:p>
            <a:pPr>
              <a:defRPr b="1">
                <a:solidFill>
                  <a:schemeClr val="bg1">
                    <a:lumMod val="65000"/>
                    <a:lumOff val="35000"/>
                  </a:schemeClr>
                </a:solidFill>
              </a:defRPr>
            </a:pPr>
            <a:endParaRPr lang="uk-UA"/>
          </a:p>
        </c:txPr>
      </c:legendEntry>
      <c:layout>
        <c:manualLayout>
          <c:xMode val="edge"/>
          <c:yMode val="edge"/>
          <c:x val="0.49231826684647845"/>
          <c:y val="5.624518210343555E-2"/>
          <c:w val="0.20612775474071657"/>
          <c:h val="0.15131603456189369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8154" cy="337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796" y="0"/>
            <a:ext cx="4278154" cy="337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55963" y="506413"/>
            <a:ext cx="3360737" cy="2527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267" y="3202504"/>
            <a:ext cx="7898130" cy="3033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03447"/>
            <a:ext cx="4278154" cy="337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796" y="6403447"/>
            <a:ext cx="4278154" cy="337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39A0D90-FA96-4857-833F-EAEB11766ED5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0837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51823"/>
            <a:ext cx="6620968" cy="333883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90650"/>
            <a:ext cx="6620968" cy="863813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F6A1C0-B1F4-4D94-97C5-EBBE5F4FFC6A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3378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4" y="4813922"/>
            <a:ext cx="6620967" cy="56831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7705"/>
            <a:ext cx="6620968" cy="365077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82234"/>
            <a:ext cx="6620966" cy="49508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F6A1C0-B1F4-4D94-97C5-EBBE5F4FFC6A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930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51822"/>
            <a:ext cx="6620968" cy="1986703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67760"/>
            <a:ext cx="6620968" cy="2368762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F6A1C0-B1F4-4D94-97C5-EBBE5F4FFC6A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6253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10" y="1451822"/>
            <a:ext cx="6001049" cy="2329828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48177" y="3781650"/>
            <a:ext cx="5540814" cy="34312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62742"/>
            <a:ext cx="6620968" cy="16810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F6A1C0-B1F4-4D94-97C5-EBBE5F4FFC6A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673898" y="973951"/>
            <a:ext cx="601591" cy="1975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1" y="2621047"/>
            <a:ext cx="601591" cy="1975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96614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3132879"/>
            <a:ext cx="6620968" cy="1657772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90652"/>
            <a:ext cx="6620968" cy="86279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F6A1C0-B1F4-4D94-97C5-EBBE5F4FFC6A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7871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5" y="1986703"/>
            <a:ext cx="2210725" cy="5778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74409"/>
            <a:ext cx="2196084" cy="359930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6703"/>
            <a:ext cx="2202754" cy="5778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7" y="2674409"/>
            <a:ext cx="2210671" cy="359930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6703"/>
            <a:ext cx="2199658" cy="5778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74409"/>
            <a:ext cx="2199658" cy="359930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9527"/>
            <a:ext cx="0" cy="3973407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9527"/>
            <a:ext cx="0" cy="3977901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F6A1C0-B1F4-4D94-97C5-EBBE5F4FFC6A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9412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62757"/>
            <a:ext cx="2205612" cy="5778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15939"/>
            <a:ext cx="2205612" cy="1528233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40621"/>
            <a:ext cx="2205612" cy="66102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62757"/>
            <a:ext cx="2198466" cy="5778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15939"/>
            <a:ext cx="2198466" cy="1528233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40620"/>
            <a:ext cx="2201378" cy="66102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62757"/>
            <a:ext cx="2199658" cy="5778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15939"/>
            <a:ext cx="2199658" cy="1528233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5" y="4840618"/>
            <a:ext cx="2202571" cy="66102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9527"/>
            <a:ext cx="0" cy="3973407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9527"/>
            <a:ext cx="0" cy="3977901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F6A1C0-B1F4-4D94-97C5-EBBE5F4FFC6A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8101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F6A1C0-B1F4-4D94-97C5-EBBE5F4FFC6A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763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3" y="431409"/>
            <a:ext cx="1314793" cy="5842309"/>
          </a:xfrm>
        </p:spPr>
        <p:txBody>
          <a:bodyPr vert="eaVert" anchor="b" anchorCtr="0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5353"/>
            <a:ext cx="5568812" cy="5498365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F6A1C0-B1F4-4D94-97C5-EBBE5F4FFC6A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544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F6A1C0-B1F4-4D94-97C5-EBBE5F4FFC6A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532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4" y="2869684"/>
            <a:ext cx="6620967" cy="1920968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90652"/>
            <a:ext cx="6620968" cy="86279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F6A1C0-B1F4-4D94-97C5-EBBE5F4FFC6A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505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1" y="2066300"/>
            <a:ext cx="3298113" cy="420741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6" y="2061805"/>
            <a:ext cx="3298115" cy="42119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F6A1C0-B1F4-4D94-97C5-EBBE5F4FFC6A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6215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10292"/>
            <a:ext cx="3298112" cy="5778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1" y="2521585"/>
            <a:ext cx="3298113" cy="375213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7" y="1910292"/>
            <a:ext cx="3298113" cy="5778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7" y="2521585"/>
            <a:ext cx="3298113" cy="375213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F6A1C0-B1F4-4D94-97C5-EBBE5F4FFC6A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2072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F6A1C0-B1F4-4D94-97C5-EBBE5F4FFC6A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28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F6A1C0-B1F4-4D94-97C5-EBBE5F4FFC6A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497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51822"/>
            <a:ext cx="2551462" cy="1451822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8" y="1451822"/>
            <a:ext cx="3898013" cy="45847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37974"/>
            <a:ext cx="2551462" cy="290364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F6A1C0-B1F4-4D94-97C5-EBBE5F4FFC6A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6278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9343"/>
            <a:ext cx="3820674" cy="1579182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8" y="1146175"/>
            <a:ext cx="2400925" cy="45847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67760"/>
            <a:ext cx="3814728" cy="137541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F6A1C0-B1F4-4D94-97C5-EBBE5F4FFC6A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785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81057"/>
            <a:ext cx="2819400" cy="282723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8470"/>
            <a:ext cx="1600200" cy="1604645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4000"/>
                </a:schemeClr>
              </a:gs>
              <a:gs pos="73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112933"/>
            <a:ext cx="990600" cy="9933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0000"/>
                </a:schemeClr>
              </a:gs>
              <a:gs pos="66000">
                <a:schemeClr val="accent1">
                  <a:lumMod val="60000"/>
                  <a:lumOff val="40000"/>
                  <a:alpha val="0"/>
                </a:schemeClr>
              </a:gs>
              <a:gs pos="31000">
                <a:schemeClr val="accent1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74408"/>
            <a:ext cx="4191000" cy="420264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1000"/>
                </a:schemeClr>
              </a:gs>
              <a:gs pos="75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903643"/>
            <a:ext cx="2362200" cy="236876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8000"/>
                </a:schemeClr>
              </a:gs>
              <a:gs pos="72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10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3976"/>
            <a:ext cx="7055380" cy="140442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8628"/>
            <a:ext cx="6711654" cy="42071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3614" y="1834169"/>
            <a:ext cx="993351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27975" y="3272754"/>
            <a:ext cx="3870517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2" y="296558"/>
            <a:ext cx="628813" cy="7698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FF6A1C0-B1F4-4D94-97C5-EBBE5F4FFC6A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375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91" r:id="rId1"/>
    <p:sldLayoutId id="2147484192" r:id="rId2"/>
    <p:sldLayoutId id="2147484193" r:id="rId3"/>
    <p:sldLayoutId id="2147484194" r:id="rId4"/>
    <p:sldLayoutId id="2147484195" r:id="rId5"/>
    <p:sldLayoutId id="2147484196" r:id="rId6"/>
    <p:sldLayoutId id="2147484197" r:id="rId7"/>
    <p:sldLayoutId id="2147484198" r:id="rId8"/>
    <p:sldLayoutId id="2147484199" r:id="rId9"/>
    <p:sldLayoutId id="2147484200" r:id="rId10"/>
    <p:sldLayoutId id="2147484201" r:id="rId11"/>
    <p:sldLayoutId id="2147484202" r:id="rId12"/>
    <p:sldLayoutId id="2147484203" r:id="rId13"/>
    <p:sldLayoutId id="2147484204" r:id="rId14"/>
    <p:sldLayoutId id="2147484205" r:id="rId15"/>
    <p:sldLayoutId id="2147484206" r:id="rId16"/>
    <p:sldLayoutId id="21474842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1494309"/>
            <a:ext cx="9144000" cy="5399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кругленный прямоугольник 3"/>
          <p:cNvSpPr/>
          <p:nvPr/>
        </p:nvSpPr>
        <p:spPr>
          <a:xfrm>
            <a:off x="1" y="0"/>
            <a:ext cx="9143999" cy="1854349"/>
          </a:xfrm>
          <a:prstGeom prst="roundRect">
            <a:avLst/>
          </a:prstGeom>
          <a:solidFill>
            <a:srgbClr val="8BE1FF">
              <a:alpha val="83000"/>
            </a:srgbClr>
          </a:solidFill>
          <a:ln>
            <a:solidFill>
              <a:srgbClr val="8BE1FF">
                <a:alpha val="69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2200" b="1" spc="3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Звіт</a:t>
            </a:r>
            <a:r>
              <a:rPr lang="ru-RU" sz="2200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200" b="1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200" b="1" spc="3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фінансово-господарської</a:t>
            </a:r>
            <a:r>
              <a:rPr lang="ru-RU" sz="2200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3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діяльності</a:t>
            </a:r>
            <a:endParaRPr lang="ru-RU" sz="2200" b="1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200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КП </a:t>
            </a:r>
            <a:r>
              <a:rPr lang="ru-RU" sz="22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«ЖЕО </a:t>
            </a:r>
            <a:r>
              <a:rPr lang="ru-RU" sz="2200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№1»</a:t>
            </a:r>
            <a:endParaRPr lang="ru-RU" sz="2200" b="1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200" b="1" spc="3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Кропивницької</a:t>
            </a:r>
            <a:r>
              <a:rPr lang="ru-RU" sz="2200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3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міської</a:t>
            </a:r>
            <a:r>
              <a:rPr lang="ru-RU" sz="2200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ради</a:t>
            </a:r>
            <a:endParaRPr lang="ru-RU" sz="2200" b="1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200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2024 </a:t>
            </a:r>
            <a:r>
              <a:rPr lang="ru-RU" sz="2200" b="1" spc="3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рік</a:t>
            </a:r>
            <a:endParaRPr lang="ru-RU" sz="2200" b="1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4932040" y="4950693"/>
            <a:ext cx="3744416" cy="1224136"/>
          </a:xfrm>
          <a:prstGeom prst="roundRect">
            <a:avLst>
              <a:gd name="adj" fmla="val 23240"/>
            </a:avLst>
          </a:prstGeom>
          <a:solidFill>
            <a:srgbClr val="8BE1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uk-UA" sz="1700" b="1" dirty="0" smtClean="0">
                <a:solidFill>
                  <a:schemeClr val="bg1"/>
                </a:solidFill>
              </a:rPr>
              <a:t>2 житлових </a:t>
            </a:r>
            <a:r>
              <a:rPr lang="uk-UA" sz="1700" b="1" dirty="0" err="1" smtClean="0">
                <a:solidFill>
                  <a:schemeClr val="bg1"/>
                </a:solidFill>
              </a:rPr>
              <a:t>будиноки</a:t>
            </a:r>
            <a:r>
              <a:rPr lang="uk-UA" sz="1700" b="1" dirty="0" smtClean="0">
                <a:solidFill>
                  <a:schemeClr val="bg1"/>
                </a:solidFill>
              </a:rPr>
              <a:t> </a:t>
            </a:r>
            <a:r>
              <a:rPr lang="uk-UA" sz="1700" b="1" dirty="0" err="1" smtClean="0">
                <a:solidFill>
                  <a:schemeClr val="bg1"/>
                </a:solidFill>
              </a:rPr>
              <a:t>обладненні</a:t>
            </a:r>
            <a:r>
              <a:rPr lang="uk-UA" sz="1700" b="1" dirty="0" smtClean="0">
                <a:solidFill>
                  <a:schemeClr val="bg1"/>
                </a:solidFill>
              </a:rPr>
              <a:t>  2 насосними установками </a:t>
            </a:r>
            <a:r>
              <a:rPr lang="uk-UA" sz="1700" b="1" dirty="0">
                <a:solidFill>
                  <a:schemeClr val="bg1"/>
                </a:solidFill>
              </a:rPr>
              <a:t>для </a:t>
            </a:r>
            <a:r>
              <a:rPr lang="uk-UA" sz="1700" b="1" dirty="0" smtClean="0">
                <a:solidFill>
                  <a:schemeClr val="bg1"/>
                </a:solidFill>
              </a:rPr>
              <a:t>подачі води на </a:t>
            </a:r>
            <a:r>
              <a:rPr lang="uk-UA" sz="1700" b="1" dirty="0">
                <a:solidFill>
                  <a:schemeClr val="bg1"/>
                </a:solidFill>
              </a:rPr>
              <a:t>верхні поверхи </a:t>
            </a:r>
            <a:endParaRPr lang="ru-RU" sz="1700" b="1" dirty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932040" y="3582541"/>
            <a:ext cx="3744416" cy="1080120"/>
          </a:xfrm>
          <a:prstGeom prst="roundRect">
            <a:avLst/>
          </a:prstGeom>
          <a:solidFill>
            <a:srgbClr val="8BE1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uk-UA" b="1" dirty="0" smtClean="0">
                <a:solidFill>
                  <a:schemeClr val="bg1"/>
                </a:solidFill>
              </a:rPr>
              <a:t>157 </a:t>
            </a:r>
            <a:r>
              <a:rPr lang="uk-UA" b="1" dirty="0">
                <a:solidFill>
                  <a:schemeClr val="bg1"/>
                </a:solidFill>
              </a:rPr>
              <a:t>житлових будинків обладнанні  централізованим опаленням</a:t>
            </a:r>
            <a:endParaRPr lang="ru-RU" b="1" dirty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932040" y="2628437"/>
            <a:ext cx="3744416" cy="810087"/>
          </a:xfrm>
          <a:prstGeom prst="roundRect">
            <a:avLst/>
          </a:prstGeom>
          <a:solidFill>
            <a:srgbClr val="8BE1FF">
              <a:alpha val="96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uk-UA" b="1" dirty="0" smtClean="0">
                <a:solidFill>
                  <a:schemeClr val="bg1"/>
                </a:solidFill>
              </a:rPr>
              <a:t>22 </a:t>
            </a:r>
            <a:r>
              <a:rPr lang="uk-UA" b="1" dirty="0">
                <a:solidFill>
                  <a:schemeClr val="bg1"/>
                </a:solidFill>
              </a:rPr>
              <a:t>житлових будинків обладнанні  </a:t>
            </a:r>
            <a:r>
              <a:rPr lang="uk-UA" b="1" dirty="0" smtClean="0">
                <a:solidFill>
                  <a:schemeClr val="bg1"/>
                </a:solidFill>
              </a:rPr>
              <a:t>63 </a:t>
            </a:r>
            <a:r>
              <a:rPr lang="uk-UA" b="1" dirty="0">
                <a:solidFill>
                  <a:schemeClr val="bg1"/>
                </a:solidFill>
              </a:rPr>
              <a:t>ліфтами</a:t>
            </a:r>
            <a:endParaRPr lang="ru-RU" b="1" dirty="0">
              <a:solidFill>
                <a:schemeClr val="bg1"/>
              </a:solidFill>
            </a:endParaRPr>
          </a:p>
          <a:p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48815" y="2987432"/>
            <a:ext cx="3493478" cy="451089"/>
          </a:xfrm>
          <a:prstGeom prst="roundRect">
            <a:avLst/>
          </a:prstGeom>
          <a:solidFill>
            <a:srgbClr val="8BE1FF">
              <a:alpha val="94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/>
            <a:r>
              <a:rPr lang="uk-UA" b="1" dirty="0">
                <a:solidFill>
                  <a:schemeClr val="bg1"/>
                </a:solidFill>
              </a:rPr>
              <a:t>3 поверхових – </a:t>
            </a:r>
            <a:r>
              <a:rPr lang="uk-UA" b="1" dirty="0" smtClean="0">
                <a:solidFill>
                  <a:schemeClr val="bg1"/>
                </a:solidFill>
              </a:rPr>
              <a:t>24</a:t>
            </a:r>
            <a:endParaRPr lang="ru-RU" b="1" dirty="0">
              <a:solidFill>
                <a:schemeClr val="bg1"/>
              </a:solidFill>
            </a:endParaRPr>
          </a:p>
          <a:p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39552" y="3582540"/>
            <a:ext cx="3493478" cy="485107"/>
          </a:xfrm>
          <a:prstGeom prst="roundRect">
            <a:avLst/>
          </a:prstGeom>
          <a:solidFill>
            <a:srgbClr val="8BE1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/>
            <a:r>
              <a:rPr lang="uk-UA" b="1" dirty="0">
                <a:solidFill>
                  <a:schemeClr val="bg1"/>
                </a:solidFill>
              </a:rPr>
              <a:t>4 поверхових – </a:t>
            </a:r>
            <a:r>
              <a:rPr lang="uk-UA" b="1" dirty="0" smtClean="0">
                <a:solidFill>
                  <a:schemeClr val="bg1"/>
                </a:solidFill>
              </a:rPr>
              <a:t>19</a:t>
            </a:r>
            <a:endParaRPr lang="ru-RU" b="1" dirty="0">
              <a:solidFill>
                <a:schemeClr val="bg1"/>
              </a:solidFill>
            </a:endParaRPr>
          </a:p>
          <a:p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39552" y="4211665"/>
            <a:ext cx="3493478" cy="450995"/>
          </a:xfrm>
          <a:prstGeom prst="roundRect">
            <a:avLst/>
          </a:prstGeom>
          <a:solidFill>
            <a:srgbClr val="8BE1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/>
            <a:r>
              <a:rPr lang="uk-UA" b="1" dirty="0">
                <a:solidFill>
                  <a:schemeClr val="bg1"/>
                </a:solidFill>
              </a:rPr>
              <a:t>5 поверхових – </a:t>
            </a:r>
            <a:r>
              <a:rPr lang="uk-UA" b="1" dirty="0" smtClean="0">
                <a:solidFill>
                  <a:schemeClr val="bg1"/>
                </a:solidFill>
              </a:rPr>
              <a:t>69</a:t>
            </a:r>
            <a:endParaRPr lang="ru-RU" b="1" dirty="0">
              <a:solidFill>
                <a:schemeClr val="bg1"/>
              </a:solidFill>
            </a:endParaRPr>
          </a:p>
          <a:p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39552" y="4806677"/>
            <a:ext cx="3493478" cy="504056"/>
          </a:xfrm>
          <a:prstGeom prst="roundRect">
            <a:avLst/>
          </a:prstGeom>
          <a:solidFill>
            <a:srgbClr val="8BE1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/>
            <a:r>
              <a:rPr lang="uk-UA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9 поверхових </a:t>
            </a:r>
            <a:r>
              <a:rPr lang="uk-UA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– 24</a:t>
            </a:r>
            <a:endParaRPr lang="ru-RU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52156" y="2358405"/>
            <a:ext cx="3493478" cy="485008"/>
          </a:xfrm>
          <a:prstGeom prst="roundRect">
            <a:avLst/>
          </a:prstGeom>
          <a:solidFill>
            <a:srgbClr val="8BE1FF">
              <a:alpha val="95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/>
            <a:r>
              <a:rPr lang="uk-UA" b="1" dirty="0">
                <a:solidFill>
                  <a:schemeClr val="bg1"/>
                </a:solidFill>
              </a:rPr>
              <a:t>2 поверхових – </a:t>
            </a:r>
            <a:r>
              <a:rPr lang="uk-UA" b="1" dirty="0" smtClean="0">
                <a:solidFill>
                  <a:schemeClr val="bg1"/>
                </a:solidFill>
              </a:rPr>
              <a:t>93</a:t>
            </a:r>
            <a:endParaRPr lang="ru-RU" b="1" dirty="0">
              <a:solidFill>
                <a:schemeClr val="bg1"/>
              </a:solidFill>
            </a:endParaRPr>
          </a:p>
          <a:p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39552" y="5598765"/>
            <a:ext cx="3493478" cy="576064"/>
          </a:xfrm>
          <a:prstGeom prst="roundRect">
            <a:avLst/>
          </a:prstGeom>
          <a:solidFill>
            <a:srgbClr val="8BE1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/>
            <a:r>
              <a:rPr lang="uk-UA" b="1" dirty="0" smtClean="0">
                <a:solidFill>
                  <a:schemeClr val="bg1"/>
                </a:solidFill>
              </a:rPr>
              <a:t>14 </a:t>
            </a:r>
            <a:r>
              <a:rPr lang="uk-UA" b="1" dirty="0">
                <a:solidFill>
                  <a:schemeClr val="bg1"/>
                </a:solidFill>
              </a:rPr>
              <a:t>поверхових –</a:t>
            </a:r>
            <a:r>
              <a:rPr lang="uk-UA" b="1" dirty="0" smtClean="0">
                <a:solidFill>
                  <a:schemeClr val="bg1"/>
                </a:solidFill>
              </a:rPr>
              <a:t> 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39552" y="342182"/>
            <a:ext cx="8136904" cy="1728191"/>
          </a:xfrm>
          <a:prstGeom prst="roundRect">
            <a:avLst/>
          </a:prstGeom>
          <a:solidFill>
            <a:srgbClr val="8BE1FF">
              <a:alpha val="91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/>
            <a:r>
              <a:rPr lang="ru-RU" b="1" dirty="0" err="1">
                <a:solidFill>
                  <a:schemeClr val="bg1"/>
                </a:solidFill>
              </a:rPr>
              <a:t>Протягом</a:t>
            </a:r>
            <a:r>
              <a:rPr lang="ru-RU" b="1" dirty="0">
                <a:solidFill>
                  <a:schemeClr val="bg1"/>
                </a:solidFill>
              </a:rPr>
              <a:t> 2024 року ЖЕО № 1 надавало </a:t>
            </a:r>
            <a:r>
              <a:rPr lang="ru-RU" b="1" dirty="0" err="1">
                <a:solidFill>
                  <a:schemeClr val="bg1"/>
                </a:solidFill>
              </a:rPr>
              <a:t>послугу</a:t>
            </a:r>
            <a:r>
              <a:rPr lang="ru-RU" b="1" dirty="0">
                <a:solidFill>
                  <a:schemeClr val="bg1"/>
                </a:solidFill>
              </a:rPr>
              <a:t> з </a:t>
            </a:r>
            <a:r>
              <a:rPr lang="ru-RU" b="1" dirty="0" err="1">
                <a:solidFill>
                  <a:schemeClr val="bg1"/>
                </a:solidFill>
              </a:rPr>
              <a:t>управління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багатоквартирними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будинками</a:t>
            </a:r>
            <a:r>
              <a:rPr lang="ru-RU" b="1" dirty="0">
                <a:solidFill>
                  <a:schemeClr val="bg1"/>
                </a:solidFill>
              </a:rPr>
              <a:t> по 230 </a:t>
            </a:r>
            <a:r>
              <a:rPr lang="ru-RU" b="1" dirty="0" err="1">
                <a:solidFill>
                  <a:schemeClr val="bg1"/>
                </a:solidFill>
              </a:rPr>
              <a:t>будинкам</a:t>
            </a:r>
            <a:r>
              <a:rPr lang="ru-RU" b="1" dirty="0">
                <a:solidFill>
                  <a:schemeClr val="bg1"/>
                </a:solidFill>
              </a:rPr>
              <a:t>. </a:t>
            </a:r>
            <a:r>
              <a:rPr lang="ru-RU" b="1" dirty="0" err="1">
                <a:solidFill>
                  <a:schemeClr val="bg1"/>
                </a:solidFill>
              </a:rPr>
              <a:t>Загальна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площа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житлового</a:t>
            </a:r>
            <a:r>
              <a:rPr lang="ru-RU" b="1" dirty="0">
                <a:solidFill>
                  <a:schemeClr val="bg1"/>
                </a:solidFill>
              </a:rPr>
              <a:t> фонду, </a:t>
            </a:r>
            <a:r>
              <a:rPr lang="ru-RU" b="1" dirty="0" err="1">
                <a:solidFill>
                  <a:schemeClr val="bg1"/>
                </a:solidFill>
              </a:rPr>
              <a:t>який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обслуговало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підприємство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складала</a:t>
            </a:r>
            <a:r>
              <a:rPr lang="ru-RU" b="1" dirty="0">
                <a:solidFill>
                  <a:schemeClr val="bg1"/>
                </a:solidFill>
              </a:rPr>
              <a:t> 470,1 </a:t>
            </a:r>
            <a:r>
              <a:rPr lang="ru-RU" b="1" dirty="0" err="1">
                <a:solidFill>
                  <a:schemeClr val="bg1"/>
                </a:solidFill>
              </a:rPr>
              <a:t>тис.кв.м</a:t>
            </a:r>
            <a:r>
              <a:rPr lang="ru-RU" b="1" dirty="0">
                <a:solidFill>
                  <a:schemeClr val="bg1"/>
                </a:solidFill>
              </a:rPr>
              <a:t>. Станом на 01.01.2025 року ЖЕО № 1 </a:t>
            </a:r>
            <a:r>
              <a:rPr lang="ru-RU" b="1" dirty="0" err="1">
                <a:solidFill>
                  <a:schemeClr val="bg1"/>
                </a:solidFill>
              </a:rPr>
              <a:t>обслуговує</a:t>
            </a:r>
            <a:r>
              <a:rPr lang="ru-RU" b="1" dirty="0">
                <a:solidFill>
                  <a:schemeClr val="bg1"/>
                </a:solidFill>
              </a:rPr>
              <a:t> 228 </a:t>
            </a:r>
            <a:r>
              <a:rPr lang="ru-RU" b="1" dirty="0" err="1">
                <a:solidFill>
                  <a:schemeClr val="bg1"/>
                </a:solidFill>
              </a:rPr>
              <a:t>будинків</a:t>
            </a:r>
            <a:r>
              <a:rPr lang="ru-RU" b="1" dirty="0">
                <a:solidFill>
                  <a:schemeClr val="bg1"/>
                </a:solidFill>
              </a:rPr>
              <a:t>, </a:t>
            </a:r>
            <a:r>
              <a:rPr lang="ru-RU" b="1" dirty="0" err="1">
                <a:solidFill>
                  <a:schemeClr val="bg1"/>
                </a:solidFill>
              </a:rPr>
              <a:t>площею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житлового</a:t>
            </a:r>
            <a:r>
              <a:rPr lang="ru-RU" b="1" dirty="0">
                <a:solidFill>
                  <a:schemeClr val="bg1"/>
                </a:solidFill>
              </a:rPr>
              <a:t> фонду 461,5 </a:t>
            </a:r>
            <a:r>
              <a:rPr lang="ru-RU" b="1" dirty="0" err="1">
                <a:solidFill>
                  <a:schemeClr val="bg1"/>
                </a:solidFill>
              </a:rPr>
              <a:t>тис.кв.м</a:t>
            </a:r>
            <a:r>
              <a:rPr lang="ru-RU" b="1" dirty="0">
                <a:solidFill>
                  <a:schemeClr val="bg1"/>
                </a:solidFill>
              </a:rPr>
              <a:t>.</a:t>
            </a:r>
          </a:p>
          <a:p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30566052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2098307"/>
              </p:ext>
            </p:extLst>
          </p:nvPr>
        </p:nvGraphicFramePr>
        <p:xfrm>
          <a:off x="1098550" y="270173"/>
          <a:ext cx="8045450" cy="6606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323528" y="414189"/>
            <a:ext cx="4536504" cy="6048672"/>
          </a:xfrm>
          <a:prstGeom prst="roundRect">
            <a:avLst>
              <a:gd name="adj" fmla="val 8530"/>
            </a:avLst>
          </a:prstGeom>
          <a:solidFill>
            <a:srgbClr val="8BE1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2000" b="1" dirty="0" err="1">
                <a:solidFill>
                  <a:schemeClr val="bg1"/>
                </a:solidFill>
              </a:rPr>
              <a:t>Середньооблікова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чисельність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штатних</a:t>
            </a:r>
            <a:r>
              <a:rPr lang="ru-RU" sz="2000" b="1" dirty="0">
                <a:solidFill>
                  <a:schemeClr val="bg1"/>
                </a:solidFill>
              </a:rPr>
              <a:t>  </a:t>
            </a:r>
            <a:r>
              <a:rPr lang="ru-RU" sz="2000" b="1" dirty="0" err="1">
                <a:solidFill>
                  <a:schemeClr val="bg1"/>
                </a:solidFill>
              </a:rPr>
              <a:t>працівників</a:t>
            </a:r>
            <a:r>
              <a:rPr lang="ru-RU" sz="2000" b="1" dirty="0">
                <a:solidFill>
                  <a:schemeClr val="bg1"/>
                </a:solidFill>
              </a:rPr>
              <a:t> за </a:t>
            </a:r>
            <a:r>
              <a:rPr lang="ru-RU" sz="2000" b="1" dirty="0" smtClean="0">
                <a:solidFill>
                  <a:schemeClr val="bg1"/>
                </a:solidFill>
              </a:rPr>
              <a:t>2024 </a:t>
            </a:r>
            <a:r>
              <a:rPr lang="ru-RU" sz="2000" b="1" dirty="0" err="1" smtClean="0">
                <a:solidFill>
                  <a:schemeClr val="bg1"/>
                </a:solidFill>
              </a:rPr>
              <a:t>рік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endParaRPr lang="ru-RU" sz="2000" b="1" dirty="0">
              <a:solidFill>
                <a:schemeClr val="bg1"/>
              </a:solidFill>
            </a:endParaRPr>
          </a:p>
          <a:p>
            <a:pPr algn="ctr"/>
            <a:r>
              <a:rPr lang="ru-RU" sz="2000" b="1" dirty="0" err="1">
                <a:solidFill>
                  <a:schemeClr val="bg1"/>
                </a:solidFill>
              </a:rPr>
              <a:t>складає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</a:rPr>
              <a:t>112 особи</a:t>
            </a:r>
            <a:endParaRPr lang="uk-UA" sz="2000" b="1" dirty="0">
              <a:solidFill>
                <a:schemeClr val="bg1"/>
              </a:solidFill>
            </a:endParaRPr>
          </a:p>
          <a:p>
            <a:endParaRPr lang="uk-UA" sz="2000" b="1" dirty="0" smtClean="0">
              <a:solidFill>
                <a:schemeClr val="bg1"/>
              </a:solidFill>
            </a:endParaRPr>
          </a:p>
          <a:p>
            <a:pPr algn="ctr"/>
            <a:r>
              <a:rPr lang="uk-UA" sz="2000" b="1" dirty="0" smtClean="0">
                <a:solidFill>
                  <a:schemeClr val="bg1"/>
                </a:solidFill>
              </a:rPr>
              <a:t>Станом </a:t>
            </a:r>
            <a:r>
              <a:rPr lang="uk-UA" sz="2000" b="1" dirty="0">
                <a:solidFill>
                  <a:schemeClr val="bg1"/>
                </a:solidFill>
              </a:rPr>
              <a:t>на </a:t>
            </a:r>
            <a:r>
              <a:rPr lang="uk-UA" sz="2000" b="1" dirty="0" smtClean="0">
                <a:solidFill>
                  <a:schemeClr val="bg1"/>
                </a:solidFill>
              </a:rPr>
              <a:t>01.01.2025 </a:t>
            </a:r>
            <a:r>
              <a:rPr lang="uk-UA" sz="2000" b="1" dirty="0">
                <a:solidFill>
                  <a:schemeClr val="bg1"/>
                </a:solidFill>
              </a:rPr>
              <a:t>року на </a:t>
            </a:r>
          </a:p>
          <a:p>
            <a:pPr algn="ctr"/>
            <a:r>
              <a:rPr lang="uk-UA" sz="2000" b="1" dirty="0">
                <a:solidFill>
                  <a:schemeClr val="bg1"/>
                </a:solidFill>
              </a:rPr>
              <a:t>підприємстві </a:t>
            </a:r>
            <a:r>
              <a:rPr lang="uk-UA" sz="2000" b="1" dirty="0" smtClean="0">
                <a:solidFill>
                  <a:schemeClr val="bg1"/>
                </a:solidFill>
              </a:rPr>
              <a:t>працює 107 працівників, в </a:t>
            </a:r>
            <a:r>
              <a:rPr lang="uk-UA" sz="2000" b="1" dirty="0" err="1" smtClean="0">
                <a:solidFill>
                  <a:schemeClr val="bg1"/>
                </a:solidFill>
              </a:rPr>
              <a:t>т.ч</a:t>
            </a:r>
            <a:r>
              <a:rPr lang="uk-UA" sz="2000" b="1" dirty="0" smtClean="0">
                <a:solidFill>
                  <a:schemeClr val="bg1"/>
                </a:solidFill>
              </a:rPr>
              <a:t>. 68 жінки:</a:t>
            </a:r>
          </a:p>
          <a:p>
            <a:endParaRPr lang="uk-UA" sz="2000" b="1" dirty="0">
              <a:solidFill>
                <a:schemeClr val="bg1"/>
              </a:solidFill>
            </a:endParaRPr>
          </a:p>
          <a:p>
            <a:pPr algn="ctr"/>
            <a:r>
              <a:rPr lang="uk-UA" sz="2000" b="1" dirty="0">
                <a:solidFill>
                  <a:schemeClr val="bg1"/>
                </a:solidFill>
              </a:rPr>
              <a:t>- </a:t>
            </a:r>
            <a:r>
              <a:rPr lang="uk-UA" sz="2000" b="1" dirty="0" smtClean="0">
                <a:solidFill>
                  <a:schemeClr val="bg1"/>
                </a:solidFill>
              </a:rPr>
              <a:t>АУП – 19 </a:t>
            </a:r>
            <a:r>
              <a:rPr lang="uk-UA" sz="2000" b="1" dirty="0">
                <a:solidFill>
                  <a:schemeClr val="bg1"/>
                </a:solidFill>
              </a:rPr>
              <a:t>чоловік</a:t>
            </a:r>
            <a:endParaRPr lang="ru-RU" sz="2000" b="1" dirty="0">
              <a:solidFill>
                <a:schemeClr val="bg1"/>
              </a:solidFill>
            </a:endParaRPr>
          </a:p>
          <a:p>
            <a:pPr algn="ctr"/>
            <a:r>
              <a:rPr lang="uk-UA" sz="2000" b="1" dirty="0">
                <a:solidFill>
                  <a:schemeClr val="bg1"/>
                </a:solidFill>
              </a:rPr>
              <a:t>- Поточний </a:t>
            </a:r>
            <a:r>
              <a:rPr lang="uk-UA" sz="2000" b="1" dirty="0" smtClean="0">
                <a:solidFill>
                  <a:schemeClr val="bg1"/>
                </a:solidFill>
              </a:rPr>
              <a:t>ремонт  – 22 </a:t>
            </a:r>
            <a:r>
              <a:rPr lang="uk-UA" sz="2000" b="1" dirty="0">
                <a:solidFill>
                  <a:schemeClr val="bg1"/>
                </a:solidFill>
              </a:rPr>
              <a:t>чоловік</a:t>
            </a:r>
            <a:endParaRPr lang="ru-RU" sz="2000" b="1" dirty="0">
              <a:solidFill>
                <a:schemeClr val="bg1"/>
              </a:solidFill>
            </a:endParaRPr>
          </a:p>
          <a:p>
            <a:pPr marL="342900" indent="-342900" algn="ctr">
              <a:buFontTx/>
              <a:buChar char="-"/>
            </a:pPr>
            <a:r>
              <a:rPr lang="uk-UA" sz="2000" b="1" dirty="0" smtClean="0">
                <a:solidFill>
                  <a:schemeClr val="bg1"/>
                </a:solidFill>
              </a:rPr>
              <a:t>МОП </a:t>
            </a:r>
            <a:r>
              <a:rPr lang="uk-UA" sz="2000" b="1" dirty="0">
                <a:solidFill>
                  <a:schemeClr val="bg1"/>
                </a:solidFill>
              </a:rPr>
              <a:t>(двірники</a:t>
            </a:r>
            <a:r>
              <a:rPr lang="uk-UA" sz="2000" b="1" dirty="0" smtClean="0">
                <a:solidFill>
                  <a:schemeClr val="bg1"/>
                </a:solidFill>
              </a:rPr>
              <a:t>) –  66 чоловік</a:t>
            </a:r>
          </a:p>
          <a:p>
            <a:pPr algn="ctr"/>
            <a:r>
              <a:rPr lang="uk-UA" sz="2000" b="1" dirty="0" smtClean="0">
                <a:solidFill>
                  <a:schemeClr val="bg1"/>
                </a:solidFill>
              </a:rPr>
              <a:t>Основною складовою кількості працюючих на підприємстві становлять робітники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743382"/>
              </p:ext>
            </p:extLst>
          </p:nvPr>
        </p:nvGraphicFramePr>
        <p:xfrm>
          <a:off x="582283" y="1998366"/>
          <a:ext cx="7848872" cy="45484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97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9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3096"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Доходи</a:t>
                      </a:r>
                      <a:endParaRPr lang="ru-RU" sz="1800" b="1" dirty="0"/>
                    </a:p>
                  </a:txBody>
                  <a:tcPr marT="45847" marB="45847">
                    <a:solidFill>
                      <a:srgbClr val="98BB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( тис. грн )</a:t>
                      </a:r>
                    </a:p>
                    <a:p>
                      <a:pPr algn="ctr"/>
                      <a:r>
                        <a:rPr lang="uk-UA" sz="1800" b="1" dirty="0" smtClean="0"/>
                        <a:t>без ПДВ</a:t>
                      </a:r>
                      <a:endParaRPr lang="ru-RU" sz="1800" b="1" dirty="0"/>
                    </a:p>
                  </a:txBody>
                  <a:tcPr marT="45847" marB="45847">
                    <a:solidFill>
                      <a:srgbClr val="98BB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3096">
                <a:tc>
                  <a:txBody>
                    <a:bodyPr/>
                    <a:lstStyle/>
                    <a:p>
                      <a:pPr algn="l"/>
                      <a:r>
                        <a:rPr lang="uk-UA" sz="1800" dirty="0" smtClean="0"/>
                        <a:t>Дохід від реалізації послуг співвласникам житлових приміщень</a:t>
                      </a:r>
                      <a:endParaRPr lang="ru-RU" sz="18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28 098</a:t>
                      </a:r>
                    </a:p>
                    <a:p>
                      <a:pPr algn="ctr"/>
                      <a:endParaRPr lang="ru-RU" sz="1800" b="0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85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 smtClean="0"/>
                        <a:t>Дохід від реалізації послуг співвласникам нежитлових приміщень</a:t>
                      </a:r>
                      <a:endParaRPr lang="ru-RU" sz="1800" b="1" dirty="0" smtClean="0"/>
                    </a:p>
                    <a:p>
                      <a:pPr algn="l"/>
                      <a:endParaRPr lang="ru-RU" sz="18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0" dirty="0" smtClean="0"/>
                        <a:t>907</a:t>
                      </a:r>
                    </a:p>
                    <a:p>
                      <a:pPr algn="ctr"/>
                      <a:endParaRPr lang="ru-RU" sz="1800" b="0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3096">
                <a:tc>
                  <a:txBody>
                    <a:bodyPr/>
                    <a:lstStyle/>
                    <a:p>
                      <a:pPr algn="l"/>
                      <a:r>
                        <a:rPr lang="uk-UA" sz="1800" dirty="0" smtClean="0"/>
                        <a:t>Інші доходи</a:t>
                      </a:r>
                      <a:endParaRPr lang="ru-RU" sz="18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323</a:t>
                      </a:r>
                    </a:p>
                    <a:p>
                      <a:pPr algn="ctr"/>
                      <a:endParaRPr lang="ru-RU" sz="1800" b="0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8587">
                <a:tc>
                  <a:txBody>
                    <a:bodyPr/>
                    <a:lstStyle/>
                    <a:p>
                      <a:pPr algn="l"/>
                      <a:endParaRPr lang="uk-UA" sz="1800" dirty="0" smtClean="0"/>
                    </a:p>
                    <a:p>
                      <a:pPr algn="l"/>
                      <a:r>
                        <a:rPr lang="uk-UA" sz="1800" dirty="0" smtClean="0"/>
                        <a:t>Всього</a:t>
                      </a:r>
                      <a:endParaRPr lang="ru-RU" sz="18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/>
                    </a:p>
                    <a:p>
                      <a:pPr algn="ctr"/>
                      <a:r>
                        <a:rPr lang="ru-RU" sz="1800" dirty="0" smtClean="0"/>
                        <a:t>29 328</a:t>
                      </a:r>
                    </a:p>
                    <a:p>
                      <a:pPr algn="ctr"/>
                      <a:endParaRPr lang="ru-RU" sz="1800" b="0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539552" y="486197"/>
            <a:ext cx="7920880" cy="1296143"/>
          </a:xfrm>
          <a:prstGeom prst="roundRect">
            <a:avLst/>
          </a:prstGeom>
          <a:solidFill>
            <a:srgbClr val="8BE1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k-UA" sz="2400" b="1" dirty="0">
                <a:solidFill>
                  <a:schemeClr val="bg1"/>
                </a:solidFill>
              </a:rPr>
              <a:t>В результаті господарської діяльності за </a:t>
            </a:r>
            <a:r>
              <a:rPr lang="uk-UA" sz="2400" b="1" dirty="0" smtClean="0">
                <a:solidFill>
                  <a:schemeClr val="bg1"/>
                </a:solidFill>
              </a:rPr>
              <a:t>2024 рік  дохід від </a:t>
            </a:r>
            <a:r>
              <a:rPr lang="uk-UA" sz="2400" b="1" dirty="0">
                <a:solidFill>
                  <a:schemeClr val="bg1"/>
                </a:solidFill>
              </a:rPr>
              <a:t>реалізації робіт та послуг </a:t>
            </a:r>
            <a:endParaRPr lang="uk-UA" sz="2400" b="1" dirty="0" smtClean="0">
              <a:solidFill>
                <a:schemeClr val="bg1"/>
              </a:solidFill>
            </a:endParaRPr>
          </a:p>
          <a:p>
            <a:pPr algn="ctr"/>
            <a:r>
              <a:rPr lang="uk-UA" sz="2400" b="1" dirty="0" smtClean="0">
                <a:solidFill>
                  <a:schemeClr val="bg1"/>
                </a:solidFill>
              </a:rPr>
              <a:t>в </a:t>
            </a:r>
            <a:r>
              <a:rPr lang="uk-UA" sz="2400" b="1" dirty="0">
                <a:solidFill>
                  <a:schemeClr val="bg1"/>
                </a:solidFill>
              </a:rPr>
              <a:t>сумі </a:t>
            </a:r>
            <a:r>
              <a:rPr lang="uk-UA" sz="2400" b="1" dirty="0" smtClean="0">
                <a:solidFill>
                  <a:schemeClr val="bg1"/>
                </a:solidFill>
              </a:rPr>
              <a:t>29 328 тис. грн</a:t>
            </a:r>
            <a:endParaRPr lang="uk-UA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018339"/>
              </p:ext>
            </p:extLst>
          </p:nvPr>
        </p:nvGraphicFramePr>
        <p:xfrm>
          <a:off x="539552" y="1494310"/>
          <a:ext cx="7992888" cy="43868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91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3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2452"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Назва податку та зборів</a:t>
                      </a:r>
                      <a:endParaRPr lang="ru-RU" sz="18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( тис. грн )</a:t>
                      </a:r>
                      <a:endParaRPr lang="ru-RU" sz="1800" b="1" dirty="0"/>
                    </a:p>
                  </a:txBody>
                  <a:tcPr marT="45847" marB="45847">
                    <a:solidFill>
                      <a:srgbClr val="98BB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9398"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Єдиний соціальний</a:t>
                      </a:r>
                      <a:r>
                        <a:rPr lang="uk-UA" sz="1800" baseline="0" dirty="0" smtClean="0"/>
                        <a:t> внесок 22 %</a:t>
                      </a:r>
                      <a:endParaRPr lang="ru-RU" sz="18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2 802,9</a:t>
                      </a:r>
                      <a:endParaRPr lang="ru-RU" sz="1800" b="0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9660"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Прибутковий</a:t>
                      </a:r>
                      <a:r>
                        <a:rPr lang="uk-UA" sz="1800" baseline="0" dirty="0" smtClean="0"/>
                        <a:t> податок з фізичних осіб</a:t>
                      </a:r>
                      <a:endParaRPr lang="ru-RU" sz="18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3 512,0</a:t>
                      </a:r>
                      <a:endParaRPr lang="ru-RU" sz="1800" b="0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9398"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Податок на додану вартість</a:t>
                      </a:r>
                      <a:endParaRPr lang="ru-RU" sz="18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4 080,1</a:t>
                      </a:r>
                      <a:endParaRPr lang="ru-RU" sz="1800" b="0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0475"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Військовий збір</a:t>
                      </a:r>
                      <a:endParaRPr lang="ru-RU" sz="18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199,1</a:t>
                      </a:r>
                      <a:endParaRPr lang="ru-RU" sz="1800" b="0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2812"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Податок на прибуток 18%</a:t>
                      </a:r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740,9</a:t>
                      </a:r>
                    </a:p>
                    <a:p>
                      <a:pPr algn="ctr"/>
                      <a:endParaRPr lang="ru-RU" sz="1800" b="0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2230">
                <a:tc>
                  <a:txBody>
                    <a:bodyPr/>
                    <a:lstStyle/>
                    <a:p>
                      <a:r>
                        <a:rPr lang="uk-UA" sz="1800" b="0" dirty="0" smtClean="0"/>
                        <a:t>Частина</a:t>
                      </a:r>
                      <a:r>
                        <a:rPr lang="uk-UA" sz="1800" b="0" baseline="0" dirty="0" smtClean="0"/>
                        <a:t> ч</a:t>
                      </a:r>
                      <a:r>
                        <a:rPr lang="uk-UA" sz="1800" b="0" dirty="0" smtClean="0"/>
                        <a:t>истого прибутку 10%</a:t>
                      </a:r>
                      <a:endParaRPr lang="ru-RU" sz="18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327,2</a:t>
                      </a:r>
                      <a:endParaRPr lang="ru-RU" sz="1800" b="0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2230"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Всього</a:t>
                      </a:r>
                      <a:endParaRPr lang="ru-RU" sz="18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11 662,2</a:t>
                      </a:r>
                      <a:endParaRPr lang="ru-RU" sz="1800" b="0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3957399683"/>
                  </a:ext>
                </a:extLst>
              </a:tr>
            </a:tbl>
          </a:graphicData>
        </a:graphic>
      </p:graphicFrame>
      <p:sp>
        <p:nvSpPr>
          <p:cNvPr id="4" name="Скругленный прямоугольник 3"/>
          <p:cNvSpPr/>
          <p:nvPr/>
        </p:nvSpPr>
        <p:spPr>
          <a:xfrm>
            <a:off x="539552" y="486197"/>
            <a:ext cx="7920880" cy="648071"/>
          </a:xfrm>
          <a:prstGeom prst="roundRect">
            <a:avLst/>
          </a:prstGeom>
          <a:solidFill>
            <a:srgbClr val="8BE1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k-UA" sz="2400" b="1" dirty="0">
                <a:solidFill>
                  <a:schemeClr val="bg1"/>
                </a:solidFill>
              </a:rPr>
              <a:t>Сплачено  податків та зборів до </a:t>
            </a:r>
            <a:r>
              <a:rPr lang="uk-UA" sz="2400" b="1" dirty="0" smtClean="0">
                <a:solidFill>
                  <a:schemeClr val="bg1"/>
                </a:solidFill>
              </a:rPr>
              <a:t>бюджету</a:t>
            </a:r>
            <a:endParaRPr lang="uk-UA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59126" y="154620"/>
            <a:ext cx="7920880" cy="475593"/>
          </a:xfrm>
          <a:prstGeom prst="roundRect">
            <a:avLst/>
          </a:prstGeom>
          <a:solidFill>
            <a:srgbClr val="8BE1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uk-UA" sz="2400" b="1" dirty="0">
                <a:solidFill>
                  <a:schemeClr val="bg1"/>
                </a:solidFill>
              </a:rPr>
              <a:t>Витрати підприємства за </a:t>
            </a:r>
            <a:r>
              <a:rPr lang="uk-UA" sz="2400" b="1" dirty="0" smtClean="0">
                <a:solidFill>
                  <a:schemeClr val="bg1"/>
                </a:solidFill>
              </a:rPr>
              <a:t>2024 рік</a:t>
            </a:r>
            <a:endParaRPr lang="uk-UA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638286"/>
              </p:ext>
            </p:extLst>
          </p:nvPr>
        </p:nvGraphicFramePr>
        <p:xfrm>
          <a:off x="559126" y="702224"/>
          <a:ext cx="7920880" cy="6352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9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1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204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</a:t>
                      </a:r>
                      <a:r>
                        <a:rPr lang="uk-UA" sz="1400" dirty="0" err="1" smtClean="0"/>
                        <a:t>итрати</a:t>
                      </a:r>
                      <a:endParaRPr lang="ru-RU" sz="1400" b="1" dirty="0"/>
                    </a:p>
                  </a:txBody>
                  <a:tcPr marT="45847" marB="45847">
                    <a:solidFill>
                      <a:srgbClr val="98BB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( тис. грн )</a:t>
                      </a:r>
                      <a:endParaRPr lang="ru-RU" sz="1400" b="1" dirty="0"/>
                    </a:p>
                  </a:txBody>
                  <a:tcPr marT="45847" marB="45847">
                    <a:solidFill>
                      <a:srgbClr val="98BB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310">
                <a:tc>
                  <a:txBody>
                    <a:bodyPr/>
                    <a:lstStyle/>
                    <a:p>
                      <a:r>
                        <a:rPr lang="uk-UA" sz="1400" b="1" dirty="0" smtClean="0"/>
                        <a:t>Заробітна плата </a:t>
                      </a:r>
                    </a:p>
                    <a:p>
                      <a:r>
                        <a:rPr lang="uk-UA" sz="1400" b="1" dirty="0" smtClean="0"/>
                        <a:t>Нарахування ЄСВ</a:t>
                      </a:r>
                      <a:endParaRPr lang="ru-RU" sz="14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/>
                        <a:t>13827</a:t>
                      </a:r>
                    </a:p>
                    <a:p>
                      <a:pPr algn="ctr"/>
                      <a:r>
                        <a:rPr lang="uk-UA" sz="1400" b="1" dirty="0" smtClean="0"/>
                        <a:t>2937</a:t>
                      </a:r>
                      <a:endParaRPr lang="ru-RU" sz="1400" b="1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047">
                <a:tc>
                  <a:txBody>
                    <a:bodyPr/>
                    <a:lstStyle/>
                    <a:p>
                      <a:r>
                        <a:rPr lang="uk-UA" sz="1400" b="1" dirty="0" smtClean="0"/>
                        <a:t>Електропостачання</a:t>
                      </a:r>
                      <a:endParaRPr lang="ru-RU" sz="14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/>
                        <a:t>1654,3</a:t>
                      </a:r>
                      <a:endParaRPr lang="ru-RU" sz="1400" b="1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047">
                <a:tc>
                  <a:txBody>
                    <a:bodyPr/>
                    <a:lstStyle/>
                    <a:p>
                      <a:r>
                        <a:rPr lang="uk-UA" sz="1400" b="1" dirty="0" smtClean="0"/>
                        <a:t>Обслуговування ДВК</a:t>
                      </a:r>
                      <a:endParaRPr lang="ru-RU" sz="14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/>
                        <a:t>542,7</a:t>
                      </a:r>
                      <a:endParaRPr lang="ru-RU" sz="1400" b="1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047">
                <a:tc>
                  <a:txBody>
                    <a:bodyPr/>
                    <a:lstStyle/>
                    <a:p>
                      <a:r>
                        <a:rPr lang="uk-UA" sz="1400" b="1" dirty="0" smtClean="0"/>
                        <a:t>Дератизація</a:t>
                      </a:r>
                      <a:endParaRPr lang="ru-RU" sz="14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/>
                        <a:t>151</a:t>
                      </a:r>
                      <a:endParaRPr lang="ru-RU" sz="1400" b="1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2047">
                <a:tc>
                  <a:txBody>
                    <a:bodyPr/>
                    <a:lstStyle/>
                    <a:p>
                      <a:r>
                        <a:rPr lang="uk-UA" sz="1400" b="1" dirty="0" smtClean="0"/>
                        <a:t>Обслуговування</a:t>
                      </a:r>
                      <a:r>
                        <a:rPr lang="uk-UA" sz="1400" b="1" baseline="0" dirty="0" smtClean="0"/>
                        <a:t> ліфтів</a:t>
                      </a:r>
                      <a:endParaRPr lang="ru-RU" sz="14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/>
                        <a:t>1023,4</a:t>
                      </a:r>
                      <a:endParaRPr lang="ru-RU" sz="1400" b="1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2047">
                <a:tc>
                  <a:txBody>
                    <a:bodyPr/>
                    <a:lstStyle/>
                    <a:p>
                      <a:r>
                        <a:rPr lang="uk-UA" sz="1400" b="1" dirty="0" smtClean="0"/>
                        <a:t>Вивіз</a:t>
                      </a:r>
                      <a:r>
                        <a:rPr lang="uk-UA" sz="1400" b="1" baseline="0" dirty="0" smtClean="0"/>
                        <a:t> сміття, </a:t>
                      </a:r>
                      <a:r>
                        <a:rPr lang="uk-UA" sz="1400" b="1" baseline="0" dirty="0" err="1" smtClean="0"/>
                        <a:t>автопослуги</a:t>
                      </a:r>
                      <a:endParaRPr lang="ru-RU" sz="14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/>
                        <a:t>126,5</a:t>
                      </a:r>
                      <a:endParaRPr lang="ru-RU" sz="1400" b="1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6310">
                <a:tc>
                  <a:txBody>
                    <a:bodyPr/>
                    <a:lstStyle/>
                    <a:p>
                      <a:r>
                        <a:rPr lang="uk-UA" sz="1400" b="1" dirty="0" smtClean="0"/>
                        <a:t> </a:t>
                      </a:r>
                      <a:r>
                        <a:rPr lang="uk-UA" sz="1400" b="1" dirty="0" err="1" smtClean="0"/>
                        <a:t>Адмін</a:t>
                      </a:r>
                      <a:r>
                        <a:rPr lang="uk-UA" sz="1400" b="1" baseline="0" dirty="0" smtClean="0"/>
                        <a:t> в</a:t>
                      </a:r>
                      <a:r>
                        <a:rPr lang="uk-UA" sz="1400" b="1" dirty="0" smtClean="0"/>
                        <a:t>итрати (авто, консультативні</a:t>
                      </a:r>
                      <a:r>
                        <a:rPr lang="uk-UA" sz="1400" b="1" baseline="0" dirty="0" smtClean="0"/>
                        <a:t>, </a:t>
                      </a:r>
                      <a:r>
                        <a:rPr lang="uk-UA" sz="1400" b="1" dirty="0" smtClean="0"/>
                        <a:t>інформаційні,</a:t>
                      </a:r>
                      <a:r>
                        <a:rPr lang="uk-UA" sz="1400" b="1" baseline="0" dirty="0" smtClean="0"/>
                        <a:t>  юридичні послуги, </a:t>
                      </a:r>
                      <a:r>
                        <a:rPr lang="uk-UA" sz="1400" b="1" baseline="0" dirty="0" err="1" smtClean="0"/>
                        <a:t>господ.витр</a:t>
                      </a:r>
                      <a:r>
                        <a:rPr lang="uk-UA" sz="1400" b="1" baseline="0" dirty="0" smtClean="0"/>
                        <a:t>)</a:t>
                      </a:r>
                      <a:endParaRPr lang="ru-RU" sz="14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/>
                        <a:t>700,0</a:t>
                      </a:r>
                      <a:endParaRPr lang="ru-RU" sz="1400" b="1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6310">
                <a:tc>
                  <a:txBody>
                    <a:bodyPr/>
                    <a:lstStyle/>
                    <a:p>
                      <a:r>
                        <a:rPr lang="uk-UA" sz="1400" b="1" dirty="0" smtClean="0"/>
                        <a:t>Розрахунково-касове обслуговування, послуги банку</a:t>
                      </a:r>
                      <a:endParaRPr lang="ru-RU" sz="14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/>
                        <a:t>260,2</a:t>
                      </a:r>
                      <a:endParaRPr lang="ru-RU" sz="1400" b="1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6310">
                <a:tc>
                  <a:txBody>
                    <a:bodyPr/>
                    <a:lstStyle/>
                    <a:p>
                      <a:r>
                        <a:rPr lang="uk-UA" sz="1400" b="1" dirty="0" smtClean="0"/>
                        <a:t>Матеріали для утримання та поточного ремонту</a:t>
                      </a:r>
                      <a:endParaRPr lang="ru-RU" sz="14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/>
                        <a:t>2783,1</a:t>
                      </a:r>
                      <a:endParaRPr lang="ru-RU" sz="1400" b="1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8367">
                <a:tc>
                  <a:txBody>
                    <a:bodyPr/>
                    <a:lstStyle/>
                    <a:p>
                      <a:r>
                        <a:rPr lang="uk-UA" sz="1400" b="1" dirty="0" smtClean="0"/>
                        <a:t>ПММ</a:t>
                      </a:r>
                      <a:endParaRPr lang="ru-RU" sz="14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/>
                        <a:t>194,6</a:t>
                      </a:r>
                      <a:endParaRPr lang="ru-RU" sz="1400" b="1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96310">
                <a:tc>
                  <a:txBody>
                    <a:bodyPr/>
                    <a:lstStyle/>
                    <a:p>
                      <a:r>
                        <a:rPr lang="ru-RU" sz="1400" b="1" dirty="0" err="1" smtClean="0"/>
                        <a:t>Витрати</a:t>
                      </a:r>
                      <a:r>
                        <a:rPr lang="ru-RU" sz="1400" b="1" baseline="0" dirty="0" smtClean="0"/>
                        <a:t> на </a:t>
                      </a:r>
                      <a:r>
                        <a:rPr lang="ru-RU" sz="1400" b="1" baseline="0" dirty="0" err="1" smtClean="0"/>
                        <a:t>відрядження</a:t>
                      </a:r>
                      <a:r>
                        <a:rPr lang="ru-RU" sz="1400" b="1" baseline="0" dirty="0" smtClean="0"/>
                        <a:t> для </a:t>
                      </a:r>
                      <a:r>
                        <a:rPr lang="ru-RU" sz="1400" b="1" baseline="0" dirty="0" err="1" smtClean="0"/>
                        <a:t>участі</a:t>
                      </a:r>
                      <a:r>
                        <a:rPr lang="ru-RU" sz="1400" b="1" baseline="0" dirty="0" smtClean="0"/>
                        <a:t> у </a:t>
                      </a:r>
                      <a:r>
                        <a:rPr lang="ru-RU" sz="1400" b="1" baseline="0" dirty="0" err="1" smtClean="0"/>
                        <a:t>будівництві</a:t>
                      </a:r>
                      <a:r>
                        <a:rPr lang="ru-RU" sz="1400" b="1" baseline="0" dirty="0" smtClean="0"/>
                        <a:t> </a:t>
                      </a:r>
                      <a:r>
                        <a:rPr lang="ru-RU" sz="1400" b="1" baseline="0" dirty="0" err="1" smtClean="0"/>
                        <a:t>фортикаційних</a:t>
                      </a:r>
                      <a:r>
                        <a:rPr lang="ru-RU" sz="1400" b="1" baseline="0" dirty="0" smtClean="0"/>
                        <a:t> </a:t>
                      </a:r>
                      <a:r>
                        <a:rPr lang="ru-RU" sz="1400" b="1" baseline="0" dirty="0" err="1" smtClean="0"/>
                        <a:t>споруд</a:t>
                      </a:r>
                      <a:endParaRPr lang="ru-RU" sz="14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/>
                        <a:t>467,2</a:t>
                      </a:r>
                      <a:endParaRPr lang="ru-RU" sz="1400" b="1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2047">
                <a:tc>
                  <a:txBody>
                    <a:bodyPr/>
                    <a:lstStyle/>
                    <a:p>
                      <a:r>
                        <a:rPr lang="ru-RU" sz="1400" b="1" dirty="0" err="1" smtClean="0"/>
                        <a:t>Роботи</a:t>
                      </a:r>
                      <a:r>
                        <a:rPr lang="ru-RU" sz="1400" b="1" dirty="0" smtClean="0"/>
                        <a:t> поза меж </a:t>
                      </a:r>
                      <a:r>
                        <a:rPr lang="ru-RU" sz="1400" b="1" dirty="0" err="1" smtClean="0"/>
                        <a:t>ціни</a:t>
                      </a:r>
                      <a:r>
                        <a:rPr lang="ru-RU" sz="1400" b="1" dirty="0" smtClean="0"/>
                        <a:t> з управ. (</a:t>
                      </a:r>
                      <a:r>
                        <a:rPr lang="ru-RU" sz="1400" b="1" dirty="0" err="1" smtClean="0"/>
                        <a:t>вікна,фас.буд</a:t>
                      </a:r>
                      <a:r>
                        <a:rPr lang="ru-RU" sz="1400" b="1" dirty="0" smtClean="0"/>
                        <a:t>)</a:t>
                      </a:r>
                      <a:endParaRPr lang="ru-RU" sz="14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/>
                        <a:t>697,6</a:t>
                      </a:r>
                      <a:endParaRPr lang="ru-RU" sz="1400" b="1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2047">
                <a:tc>
                  <a:txBody>
                    <a:bodyPr/>
                    <a:lstStyle/>
                    <a:p>
                      <a:r>
                        <a:rPr lang="ru-RU" sz="1400" b="1" dirty="0" err="1" smtClean="0"/>
                        <a:t>Роботи</a:t>
                      </a:r>
                      <a:r>
                        <a:rPr lang="ru-RU" sz="1400" b="1" dirty="0" smtClean="0"/>
                        <a:t> поза меж </a:t>
                      </a:r>
                      <a:r>
                        <a:rPr lang="ru-RU" sz="1400" b="1" dirty="0" err="1" smtClean="0"/>
                        <a:t>ціни</a:t>
                      </a:r>
                      <a:r>
                        <a:rPr lang="ru-RU" sz="1400" b="1" baseline="0" dirty="0" smtClean="0"/>
                        <a:t> з управ.(</a:t>
                      </a:r>
                      <a:r>
                        <a:rPr lang="ru-RU" sz="1400" b="1" baseline="0" dirty="0" err="1" smtClean="0"/>
                        <a:t>двері</a:t>
                      </a:r>
                      <a:r>
                        <a:rPr lang="ru-RU" sz="1400" b="1" baseline="0" dirty="0" smtClean="0"/>
                        <a:t>, перила)</a:t>
                      </a:r>
                      <a:endParaRPr lang="ru-RU" sz="14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/>
                        <a:t>206,9</a:t>
                      </a:r>
                      <a:endParaRPr lang="ru-RU" sz="1400" b="1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96310">
                <a:tc>
                  <a:txBody>
                    <a:bodyPr/>
                    <a:lstStyle/>
                    <a:p>
                      <a:r>
                        <a:rPr lang="ru-RU" sz="1400" b="1" baseline="0" dirty="0" err="1" smtClean="0"/>
                        <a:t>Інші</a:t>
                      </a:r>
                      <a:r>
                        <a:rPr lang="ru-RU" sz="1400" b="1" baseline="0" dirty="0" smtClean="0"/>
                        <a:t> </a:t>
                      </a:r>
                      <a:r>
                        <a:rPr lang="ru-RU" sz="1400" b="1" baseline="0" dirty="0" err="1" smtClean="0"/>
                        <a:t>витрати</a:t>
                      </a:r>
                      <a:endParaRPr lang="ru-RU" sz="14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523</a:t>
                      </a:r>
                      <a:endParaRPr lang="ru-RU" sz="1400" b="1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2047">
                <a:tc>
                  <a:txBody>
                    <a:bodyPr/>
                    <a:lstStyle/>
                    <a:p>
                      <a:r>
                        <a:rPr lang="uk-UA" sz="1400" b="1" dirty="0" smtClean="0"/>
                        <a:t>Всього</a:t>
                      </a:r>
                      <a:endParaRPr lang="ru-RU" sz="1400" b="1" i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26 632</a:t>
                      </a:r>
                      <a:endParaRPr lang="ru-RU" sz="1400" b="1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1166813" y="425450"/>
            <a:ext cx="1841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51520" y="126157"/>
            <a:ext cx="8640960" cy="576064"/>
          </a:xfrm>
          <a:prstGeom prst="roundRect">
            <a:avLst/>
          </a:prstGeom>
          <a:solidFill>
            <a:srgbClr val="8BE1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k-UA" sz="2400" b="1" dirty="0">
                <a:solidFill>
                  <a:srgbClr val="FF0000"/>
                </a:solidFill>
              </a:rPr>
              <a:t>Виконано наступні роботи з </a:t>
            </a:r>
            <a:r>
              <a:rPr lang="uk-UA" sz="2400" b="1" dirty="0" smtClean="0">
                <a:solidFill>
                  <a:srgbClr val="FF0000"/>
                </a:solidFill>
              </a:rPr>
              <a:t>поточного ремонту. </a:t>
            </a:r>
          </a:p>
          <a:p>
            <a:pPr algn="ctr"/>
            <a:endParaRPr lang="uk-UA" sz="24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105743"/>
            <a:ext cx="871296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В</a:t>
            </a:r>
            <a:r>
              <a:rPr lang="uk-UA" dirty="0" err="1" smtClean="0">
                <a:solidFill>
                  <a:schemeClr val="bg1"/>
                </a:solidFill>
              </a:rPr>
              <a:t>ідремонтовано</a:t>
            </a:r>
            <a:r>
              <a:rPr lang="uk-UA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3007</a:t>
            </a:r>
            <a:r>
              <a:rPr lang="uk-UA" dirty="0" smtClean="0">
                <a:solidFill>
                  <a:schemeClr val="bg1"/>
                </a:solidFill>
              </a:rPr>
              <a:t> </a:t>
            </a:r>
            <a:r>
              <a:rPr lang="uk-UA" dirty="0" smtClean="0">
                <a:solidFill>
                  <a:schemeClr val="bg1"/>
                </a:solidFill>
              </a:rPr>
              <a:t>м2 покрівель в </a:t>
            </a:r>
            <a:r>
              <a:rPr lang="en-US" dirty="0" smtClean="0">
                <a:solidFill>
                  <a:schemeClr val="bg1"/>
                </a:solidFill>
              </a:rPr>
              <a:t>3</a:t>
            </a:r>
            <a:r>
              <a:rPr lang="uk-UA" dirty="0" smtClean="0">
                <a:solidFill>
                  <a:schemeClr val="bg1"/>
                </a:solidFill>
              </a:rPr>
              <a:t>5 </a:t>
            </a:r>
            <a:r>
              <a:rPr lang="uk-UA" dirty="0" smtClean="0">
                <a:solidFill>
                  <a:schemeClr val="bg1"/>
                </a:solidFill>
              </a:rPr>
              <a:t>багатоквартирних будинках. 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Відремонтовано </a:t>
            </a:r>
            <a:r>
              <a:rPr lang="en-US" dirty="0" smtClean="0">
                <a:solidFill>
                  <a:schemeClr val="bg1"/>
                </a:solidFill>
              </a:rPr>
              <a:t>12</a:t>
            </a:r>
            <a:r>
              <a:rPr lang="uk-UA" dirty="0" smtClean="0">
                <a:solidFill>
                  <a:schemeClr val="bg1"/>
                </a:solidFill>
              </a:rPr>
              <a:t> </a:t>
            </a:r>
            <a:r>
              <a:rPr lang="uk-UA" dirty="0" smtClean="0">
                <a:solidFill>
                  <a:schemeClr val="bg1"/>
                </a:solidFill>
              </a:rPr>
              <a:t>оголовків димових та вентиляційних каналів. 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Виконано ремонт та часткову заміну водостічних труб в багатоквартирних будинках. </a:t>
            </a:r>
            <a:r>
              <a:rPr lang="uk-UA" dirty="0" smtClean="0">
                <a:solidFill>
                  <a:schemeClr val="bg1"/>
                </a:solidFill>
              </a:rPr>
              <a:t>Роботи </a:t>
            </a:r>
            <a:r>
              <a:rPr lang="uk-UA" dirty="0" smtClean="0">
                <a:solidFill>
                  <a:schemeClr val="bg1"/>
                </a:solidFill>
              </a:rPr>
              <a:t>по заміні </a:t>
            </a:r>
            <a:r>
              <a:rPr lang="uk-UA" dirty="0" err="1" smtClean="0">
                <a:solidFill>
                  <a:schemeClr val="bg1"/>
                </a:solidFill>
              </a:rPr>
              <a:t>зовнішних</a:t>
            </a:r>
            <a:r>
              <a:rPr lang="uk-UA" dirty="0" smtClean="0">
                <a:solidFill>
                  <a:schemeClr val="bg1"/>
                </a:solidFill>
              </a:rPr>
              <a:t> водостічних труб виконувалися з залученням спецтехніки (автовишки). 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Пофарбовано </a:t>
            </a:r>
            <a:r>
              <a:rPr lang="uk-UA" dirty="0" smtClean="0">
                <a:solidFill>
                  <a:schemeClr val="bg1"/>
                </a:solidFill>
              </a:rPr>
              <a:t>7</a:t>
            </a:r>
            <a:r>
              <a:rPr lang="en-US" dirty="0" smtClean="0">
                <a:solidFill>
                  <a:schemeClr val="bg1"/>
                </a:solidFill>
              </a:rPr>
              <a:t>81</a:t>
            </a:r>
            <a:r>
              <a:rPr lang="uk-UA" dirty="0" smtClean="0">
                <a:solidFill>
                  <a:schemeClr val="bg1"/>
                </a:solidFill>
              </a:rPr>
              <a:t> </a:t>
            </a:r>
            <a:r>
              <a:rPr lang="uk-UA" dirty="0">
                <a:solidFill>
                  <a:schemeClr val="bg1"/>
                </a:solidFill>
              </a:rPr>
              <a:t>м2 </a:t>
            </a:r>
            <a:r>
              <a:rPr lang="uk-UA" dirty="0" smtClean="0">
                <a:solidFill>
                  <a:schemeClr val="bg1"/>
                </a:solidFill>
              </a:rPr>
              <a:t>зовнішніх будинкових газових мереж в </a:t>
            </a:r>
            <a:r>
              <a:rPr lang="en-US" dirty="0" smtClean="0">
                <a:solidFill>
                  <a:schemeClr val="bg1"/>
                </a:solidFill>
              </a:rPr>
              <a:t>75</a:t>
            </a:r>
            <a:r>
              <a:rPr lang="uk-UA" dirty="0" smtClean="0">
                <a:solidFill>
                  <a:schemeClr val="bg1"/>
                </a:solidFill>
              </a:rPr>
              <a:t> </a:t>
            </a:r>
            <a:r>
              <a:rPr lang="uk-UA" dirty="0" smtClean="0">
                <a:solidFill>
                  <a:schemeClr val="bg1"/>
                </a:solidFill>
              </a:rPr>
              <a:t>багатоквартирних </a:t>
            </a:r>
            <a:r>
              <a:rPr lang="uk-UA" dirty="0" smtClean="0">
                <a:solidFill>
                  <a:schemeClr val="bg1"/>
                </a:solidFill>
              </a:rPr>
              <a:t>будинках. 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Відремонтовано   30    </a:t>
            </a:r>
            <a:r>
              <a:rPr lang="uk-UA" dirty="0" smtClean="0">
                <a:solidFill>
                  <a:schemeClr val="bg1"/>
                </a:solidFill>
              </a:rPr>
              <a:t>під</a:t>
            </a:r>
            <a:r>
              <a:rPr lang="en-US" dirty="0" smtClean="0">
                <a:solidFill>
                  <a:schemeClr val="bg1"/>
                </a:solidFill>
              </a:rPr>
              <a:t>’</a:t>
            </a:r>
            <a:r>
              <a:rPr lang="uk-UA" dirty="0" err="1" smtClean="0">
                <a:solidFill>
                  <a:schemeClr val="bg1"/>
                </a:solidFill>
              </a:rPr>
              <a:t>їздів</a:t>
            </a:r>
            <a:r>
              <a:rPr lang="uk-UA" dirty="0" smtClean="0">
                <a:solidFill>
                  <a:schemeClr val="bg1"/>
                </a:solidFill>
              </a:rPr>
              <a:t>. 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Виконано </a:t>
            </a:r>
            <a:r>
              <a:rPr lang="uk-UA" dirty="0" smtClean="0">
                <a:solidFill>
                  <a:schemeClr val="bg1"/>
                </a:solidFill>
              </a:rPr>
              <a:t>заміну інженерних вводів системи водовідведення  в </a:t>
            </a:r>
            <a:r>
              <a:rPr lang="uk-UA" dirty="0" smtClean="0">
                <a:solidFill>
                  <a:schemeClr val="bg1"/>
                </a:solidFill>
              </a:rPr>
              <a:t>3 </a:t>
            </a:r>
            <a:r>
              <a:rPr lang="uk-UA" dirty="0" smtClean="0">
                <a:solidFill>
                  <a:schemeClr val="bg1"/>
                </a:solidFill>
              </a:rPr>
              <a:t>будинках.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Проводилися ремонтні роботи з заміною  запобіжників та </a:t>
            </a:r>
            <a:r>
              <a:rPr lang="uk-UA" dirty="0" err="1" smtClean="0">
                <a:solidFill>
                  <a:schemeClr val="bg1"/>
                </a:solidFill>
              </a:rPr>
              <a:t>автовимикачів</a:t>
            </a:r>
            <a:r>
              <a:rPr lang="uk-UA" dirty="0" smtClean="0">
                <a:solidFill>
                  <a:schemeClr val="bg1"/>
                </a:solidFill>
              </a:rPr>
              <a:t> в загально-будинкових  електрощитових в </a:t>
            </a:r>
            <a:r>
              <a:rPr lang="uk-UA" dirty="0" smtClean="0">
                <a:solidFill>
                  <a:schemeClr val="bg1"/>
                </a:solidFill>
              </a:rPr>
              <a:t>177 </a:t>
            </a:r>
            <a:r>
              <a:rPr lang="uk-UA" dirty="0" smtClean="0">
                <a:solidFill>
                  <a:schemeClr val="bg1"/>
                </a:solidFill>
              </a:rPr>
              <a:t>будинках</a:t>
            </a:r>
            <a:r>
              <a:rPr lang="uk-UA" dirty="0" smtClean="0">
                <a:solidFill>
                  <a:schemeClr val="bg1"/>
                </a:solidFill>
              </a:rPr>
              <a:t>.</a:t>
            </a:r>
          </a:p>
          <a:p>
            <a:r>
              <a:rPr lang="uk-UA" dirty="0">
                <a:solidFill>
                  <a:schemeClr val="bg1"/>
                </a:solidFill>
              </a:rPr>
              <a:t>З метою покращення теплоізоляції та захисту від зовнішніх факторів </a:t>
            </a:r>
          </a:p>
          <a:p>
            <a:r>
              <a:rPr lang="uk-UA" dirty="0">
                <a:solidFill>
                  <a:schemeClr val="bg1"/>
                </a:solidFill>
              </a:rPr>
              <a:t>виконано заміну дерев</a:t>
            </a:r>
            <a:r>
              <a:rPr lang="en-US" dirty="0">
                <a:solidFill>
                  <a:schemeClr val="bg1"/>
                </a:solidFill>
              </a:rPr>
              <a:t>’</a:t>
            </a:r>
            <a:r>
              <a:rPr lang="uk-UA" dirty="0" err="1">
                <a:solidFill>
                  <a:schemeClr val="bg1"/>
                </a:solidFill>
              </a:rPr>
              <a:t>яних</a:t>
            </a:r>
            <a:r>
              <a:rPr lang="uk-UA" dirty="0">
                <a:solidFill>
                  <a:schemeClr val="bg1"/>
                </a:solidFill>
              </a:rPr>
              <a:t> віконних блоків в місцях загального користування багатоквартирних будинків на металопластикові </a:t>
            </a:r>
            <a:r>
              <a:rPr lang="uk-UA" dirty="0" smtClean="0">
                <a:solidFill>
                  <a:schemeClr val="bg1"/>
                </a:solidFill>
              </a:rPr>
              <a:t>в 8 будинках на </a:t>
            </a:r>
            <a:r>
              <a:rPr lang="uk-UA" dirty="0">
                <a:solidFill>
                  <a:schemeClr val="bg1"/>
                </a:solidFill>
              </a:rPr>
              <a:t>суму 601,1 </a:t>
            </a:r>
            <a:r>
              <a:rPr lang="uk-UA" dirty="0" err="1">
                <a:solidFill>
                  <a:schemeClr val="bg1"/>
                </a:solidFill>
              </a:rPr>
              <a:t>тис.грн</a:t>
            </a:r>
            <a:r>
              <a:rPr lang="uk-UA" dirty="0">
                <a:solidFill>
                  <a:schemeClr val="bg1"/>
                </a:solidFill>
              </a:rPr>
              <a:t>.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Заміна вхідних дверей  до під’їздів в кількості 5 шт. на суму 165,9 </a:t>
            </a:r>
            <a:r>
              <a:rPr lang="uk-UA" dirty="0" err="1" smtClean="0">
                <a:solidFill>
                  <a:schemeClr val="bg1"/>
                </a:solidFill>
              </a:rPr>
              <a:t>тис.грн</a:t>
            </a:r>
            <a:r>
              <a:rPr lang="uk-UA" dirty="0" smtClean="0">
                <a:solidFill>
                  <a:schemeClr val="bg1"/>
                </a:solidFill>
              </a:rPr>
              <a:t>.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Заміна перил в 2 будинках на суму 41,0 </a:t>
            </a:r>
            <a:r>
              <a:rPr lang="uk-UA" dirty="0" err="1" smtClean="0">
                <a:solidFill>
                  <a:schemeClr val="bg1"/>
                </a:solidFill>
              </a:rPr>
              <a:t>тис.грн</a:t>
            </a:r>
            <a:r>
              <a:rPr lang="uk-UA" dirty="0" smtClean="0">
                <a:solidFill>
                  <a:schemeClr val="bg1"/>
                </a:solidFill>
              </a:rPr>
              <a:t>.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Ремонт фасаду будинку на суму 96,5 </a:t>
            </a:r>
            <a:r>
              <a:rPr lang="uk-UA" dirty="0" err="1" smtClean="0">
                <a:solidFill>
                  <a:schemeClr val="bg1"/>
                </a:solidFill>
              </a:rPr>
              <a:t>тис.грн</a:t>
            </a:r>
            <a:r>
              <a:rPr lang="uk-UA" dirty="0" smtClean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467544" y="414189"/>
            <a:ext cx="8064896" cy="4320480"/>
          </a:xfrm>
          <a:prstGeom prst="roundRect">
            <a:avLst/>
          </a:prstGeom>
          <a:solidFill>
            <a:srgbClr val="5DD5FF">
              <a:alpha val="8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uk-UA" sz="2800" dirty="0" smtClean="0">
              <a:solidFill>
                <a:schemeClr val="bg1"/>
              </a:solidFill>
            </a:endParaRPr>
          </a:p>
          <a:p>
            <a:pPr algn="ctr"/>
            <a:endParaRPr lang="uk-UA" sz="2000" dirty="0" smtClean="0">
              <a:solidFill>
                <a:schemeClr val="bg1"/>
              </a:solidFill>
            </a:endParaRPr>
          </a:p>
          <a:p>
            <a:pPr algn="ctr"/>
            <a:r>
              <a:rPr lang="uk-UA" sz="2000" b="1" dirty="0" smtClean="0">
                <a:solidFill>
                  <a:schemeClr val="bg1"/>
                </a:solidFill>
              </a:rPr>
              <a:t>Підприємством </a:t>
            </a:r>
            <a:r>
              <a:rPr lang="uk-UA" sz="2000" b="1" dirty="0">
                <a:solidFill>
                  <a:schemeClr val="bg1"/>
                </a:solidFill>
              </a:rPr>
              <a:t>проводились роботи щодо ремонту цокольної частини </a:t>
            </a:r>
            <a:r>
              <a:rPr lang="uk-UA" sz="2000" b="1" dirty="0" smtClean="0">
                <a:solidFill>
                  <a:schemeClr val="bg1"/>
                </a:solidFill>
              </a:rPr>
              <a:t>будинків, вимощення</a:t>
            </a:r>
            <a:r>
              <a:rPr lang="uk-UA" sz="2000" b="1" dirty="0">
                <a:solidFill>
                  <a:schemeClr val="bg1"/>
                </a:solidFill>
              </a:rPr>
              <a:t>, входів у підвальні приміщення, відновлення </a:t>
            </a:r>
            <a:r>
              <a:rPr lang="uk-UA" sz="2000" b="1" dirty="0" smtClean="0">
                <a:solidFill>
                  <a:schemeClr val="bg1"/>
                </a:solidFill>
              </a:rPr>
              <a:t>поручнів та </a:t>
            </a:r>
            <a:r>
              <a:rPr lang="uk-UA" sz="2000" b="1" dirty="0">
                <a:solidFill>
                  <a:schemeClr val="bg1"/>
                </a:solidFill>
              </a:rPr>
              <a:t>очищення технічних </a:t>
            </a:r>
            <a:r>
              <a:rPr lang="uk-UA" sz="2000" b="1" dirty="0" smtClean="0">
                <a:solidFill>
                  <a:schemeClr val="bg1"/>
                </a:solidFill>
              </a:rPr>
              <a:t>поверхів</a:t>
            </a:r>
            <a:r>
              <a:rPr lang="uk-UA" sz="2000" b="1" dirty="0">
                <a:solidFill>
                  <a:schemeClr val="bg1"/>
                </a:solidFill>
              </a:rPr>
              <a:t>,</a:t>
            </a:r>
            <a:endParaRPr lang="uk-UA" sz="2000" b="1" dirty="0" smtClean="0">
              <a:solidFill>
                <a:schemeClr val="bg1"/>
              </a:solidFill>
            </a:endParaRPr>
          </a:p>
          <a:p>
            <a:pPr algn="ctr"/>
            <a:r>
              <a:rPr lang="uk-UA" sz="2000" b="1" dirty="0" smtClean="0">
                <a:solidFill>
                  <a:schemeClr val="bg1"/>
                </a:solidFill>
              </a:rPr>
              <a:t>виконувались </a:t>
            </a:r>
            <a:r>
              <a:rPr lang="uk-UA" sz="2000" b="1" dirty="0">
                <a:solidFill>
                  <a:schemeClr val="bg1"/>
                </a:solidFill>
              </a:rPr>
              <a:t>роботи з покосу трави прибудинкових територій, прибирання підвалів  та  вивезення негабаритного </a:t>
            </a:r>
            <a:r>
              <a:rPr lang="uk-UA" sz="2000" b="1" dirty="0" smtClean="0">
                <a:solidFill>
                  <a:schemeClr val="bg1"/>
                </a:solidFill>
              </a:rPr>
              <a:t>сміття, </a:t>
            </a:r>
            <a:r>
              <a:rPr lang="uk-UA" sz="2000" b="1" dirty="0">
                <a:solidFill>
                  <a:schemeClr val="bg1"/>
                </a:solidFill>
              </a:rPr>
              <a:t>опалого листя. За необхідності в осінньо-зимовий період здійснювалося посипання прибудинкових територій </a:t>
            </a:r>
            <a:r>
              <a:rPr lang="uk-UA" sz="2000" b="1" dirty="0" err="1">
                <a:solidFill>
                  <a:schemeClr val="bg1"/>
                </a:solidFill>
              </a:rPr>
              <a:t>протиожеледними</a:t>
            </a:r>
            <a:r>
              <a:rPr lang="uk-UA" sz="2000" b="1" dirty="0">
                <a:solidFill>
                  <a:schemeClr val="bg1"/>
                </a:solidFill>
              </a:rPr>
              <a:t> сумішами.</a:t>
            </a:r>
          </a:p>
          <a:p>
            <a:pPr algn="ctr"/>
            <a:endParaRPr lang="uk-UA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2763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39552" y="198165"/>
            <a:ext cx="7920880" cy="792088"/>
          </a:xfrm>
          <a:prstGeom prst="roundRect">
            <a:avLst/>
          </a:prstGeom>
          <a:solidFill>
            <a:srgbClr val="5DD5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k-UA" sz="2800" b="1" dirty="0">
                <a:solidFill>
                  <a:schemeClr val="bg1"/>
                </a:solidFill>
              </a:rPr>
              <a:t>Робота з боржниками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552" y="1062261"/>
            <a:ext cx="7920880" cy="5616624"/>
          </a:xfrm>
          <a:prstGeom prst="roundRect">
            <a:avLst>
              <a:gd name="adj" fmla="val 4504"/>
            </a:avLst>
          </a:prstGeom>
          <a:solidFill>
            <a:srgbClr val="8BE1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lnSpc>
                <a:spcPct val="150000"/>
              </a:lnSpc>
            </a:pPr>
            <a:r>
              <a:rPr lang="uk-UA" sz="2000" b="1" dirty="0" smtClean="0">
                <a:solidFill>
                  <a:schemeClr val="bg1"/>
                </a:solidFill>
              </a:rPr>
              <a:t>    Робота </a:t>
            </a:r>
            <a:r>
              <a:rPr lang="uk-UA" sz="2000" b="1" dirty="0">
                <a:solidFill>
                  <a:schemeClr val="bg1"/>
                </a:solidFill>
              </a:rPr>
              <a:t>з боржниками щодо зменшення дебіторської заборгованості на підприємстві проводиться регулярно. </a:t>
            </a:r>
          </a:p>
          <a:p>
            <a:pPr eaLnBrk="0" hangingPunct="0">
              <a:lnSpc>
                <a:spcPct val="150000"/>
              </a:lnSpc>
            </a:pPr>
            <a:r>
              <a:rPr lang="ru-RU" sz="2000" b="1" dirty="0" smtClean="0">
                <a:solidFill>
                  <a:schemeClr val="tx1"/>
                </a:solidFill>
              </a:rPr>
              <a:t>    </a:t>
            </a:r>
            <a:r>
              <a:rPr lang="ru-RU" sz="2000" b="1" dirty="0" smtClean="0">
                <a:solidFill>
                  <a:schemeClr val="bg1"/>
                </a:solidFill>
              </a:rPr>
              <a:t>За 2024 р</a:t>
            </a:r>
            <a:r>
              <a:rPr lang="uk-UA" sz="2000" b="1" dirty="0">
                <a:solidFill>
                  <a:schemeClr val="bg1"/>
                </a:solidFill>
              </a:rPr>
              <a:t>.</a:t>
            </a:r>
            <a:r>
              <a:rPr lang="uk-UA" sz="2000" b="1" dirty="0" smtClean="0">
                <a:solidFill>
                  <a:schemeClr val="bg1"/>
                </a:solidFill>
              </a:rPr>
              <a:t> </a:t>
            </a:r>
            <a:r>
              <a:rPr lang="uk-UA" sz="2000" b="1" dirty="0">
                <a:solidFill>
                  <a:schemeClr val="bg1"/>
                </a:solidFill>
              </a:rPr>
              <a:t>було </a:t>
            </a:r>
            <a:r>
              <a:rPr lang="uk-UA" sz="2000" b="1" dirty="0" err="1">
                <a:solidFill>
                  <a:schemeClr val="bg1"/>
                </a:solidFill>
              </a:rPr>
              <a:t>вручено</a:t>
            </a:r>
            <a:r>
              <a:rPr lang="uk-UA" sz="2000" b="1" dirty="0">
                <a:solidFill>
                  <a:schemeClr val="bg1"/>
                </a:solidFill>
              </a:rPr>
              <a:t> </a:t>
            </a:r>
            <a:r>
              <a:rPr lang="uk-UA" sz="2000" b="1" dirty="0" smtClean="0">
                <a:solidFill>
                  <a:schemeClr val="bg1"/>
                </a:solidFill>
              </a:rPr>
              <a:t>6048 </a:t>
            </a:r>
            <a:r>
              <a:rPr lang="uk-UA" sz="2000" b="1" dirty="0" err="1" smtClean="0">
                <a:solidFill>
                  <a:schemeClr val="bg1"/>
                </a:solidFill>
              </a:rPr>
              <a:t>попередженнь</a:t>
            </a:r>
            <a:r>
              <a:rPr lang="uk-UA" sz="2000" b="1" dirty="0" smtClean="0">
                <a:solidFill>
                  <a:schemeClr val="bg1"/>
                </a:solidFill>
              </a:rPr>
              <a:t> </a:t>
            </a:r>
            <a:r>
              <a:rPr lang="uk-UA" sz="2000" b="1" dirty="0">
                <a:solidFill>
                  <a:schemeClr val="bg1"/>
                </a:solidFill>
              </a:rPr>
              <a:t>боржникам про погашення заборгованості </a:t>
            </a:r>
            <a:r>
              <a:rPr lang="uk-UA" sz="2000" b="1" dirty="0" smtClean="0">
                <a:solidFill>
                  <a:schemeClr val="bg1"/>
                </a:solidFill>
              </a:rPr>
              <a:t>з </a:t>
            </a:r>
            <a:r>
              <a:rPr lang="uk-UA" sz="2000" b="1" dirty="0">
                <a:solidFill>
                  <a:schemeClr val="bg1"/>
                </a:solidFill>
              </a:rPr>
              <a:t>утримання будинків та прибудинкових </a:t>
            </a:r>
            <a:r>
              <a:rPr lang="uk-UA" sz="2000" b="1" dirty="0" smtClean="0">
                <a:solidFill>
                  <a:schemeClr val="bg1"/>
                </a:solidFill>
              </a:rPr>
              <a:t>територій. Також подано до </a:t>
            </a:r>
            <a:r>
              <a:rPr lang="uk-UA" sz="2000" b="1" dirty="0">
                <a:solidFill>
                  <a:schemeClr val="bg1"/>
                </a:solidFill>
              </a:rPr>
              <a:t>суду </a:t>
            </a:r>
            <a:r>
              <a:rPr lang="uk-UA" sz="2000" b="1" dirty="0" smtClean="0">
                <a:solidFill>
                  <a:schemeClr val="bg1"/>
                </a:solidFill>
              </a:rPr>
              <a:t>18 </a:t>
            </a:r>
            <a:r>
              <a:rPr lang="uk-UA" sz="2000" b="1" dirty="0">
                <a:solidFill>
                  <a:schemeClr val="bg1"/>
                </a:solidFill>
              </a:rPr>
              <a:t>судових </a:t>
            </a:r>
            <a:r>
              <a:rPr lang="uk-UA" sz="2000" b="1" dirty="0" smtClean="0">
                <a:solidFill>
                  <a:schemeClr val="bg1"/>
                </a:solidFill>
              </a:rPr>
              <a:t>накази про стягнення боргу.</a:t>
            </a:r>
          </a:p>
          <a:p>
            <a:pPr eaLnBrk="0" hangingPunct="0">
              <a:lnSpc>
                <a:spcPct val="150000"/>
              </a:lnSpc>
            </a:pPr>
            <a:r>
              <a:rPr lang="uk-UA" sz="2000" b="1" dirty="0">
                <a:solidFill>
                  <a:schemeClr val="bg1"/>
                </a:solidFill>
              </a:rPr>
              <a:t> </a:t>
            </a:r>
            <a:r>
              <a:rPr lang="uk-UA" sz="2000" b="1" dirty="0" smtClean="0">
                <a:solidFill>
                  <a:schemeClr val="bg1"/>
                </a:solidFill>
              </a:rPr>
              <a:t>  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8800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tint val="100000"/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4884</TotalTime>
  <Words>630</Words>
  <Application>Microsoft Office PowerPoint</Application>
  <PresentationFormat>Довільний</PresentationFormat>
  <Paragraphs>115</Paragraphs>
  <Slides>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Іон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Виктор</dc:creator>
  <cp:lastModifiedBy>1</cp:lastModifiedBy>
  <cp:revision>365</cp:revision>
  <cp:lastPrinted>2025-07-30T09:28:49Z</cp:lastPrinted>
  <dcterms:created xsi:type="dcterms:W3CDTF">2016-12-16T07:57:41Z</dcterms:created>
  <dcterms:modified xsi:type="dcterms:W3CDTF">2025-07-31T09:19:34Z</dcterms:modified>
</cp:coreProperties>
</file>