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6" r:id="rId4"/>
    <p:sldId id="267" r:id="rId5"/>
    <p:sldId id="264" r:id="rId6"/>
    <p:sldId id="268" r:id="rId7"/>
    <p:sldId id="269" r:id="rId8"/>
    <p:sldId id="25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4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1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2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8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2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5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7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2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0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5B503-3C7F-4623-8A1D-33BADB456A05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9548-0787-47BE-914B-CD5513480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9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548" y="1484784"/>
            <a:ext cx="8136904" cy="2303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Комунальне підприємство</a:t>
            </a:r>
            <a:r>
              <a:rPr lang="uk-UA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8000" dirty="0" smtClean="0">
                <a:solidFill>
                  <a:srgbClr val="FFFF00"/>
                </a:solidFill>
              </a:rPr>
              <a:t>«МІСЬКСВІТЛО» </a:t>
            </a:r>
            <a:br>
              <a:rPr lang="uk-UA" sz="8000" dirty="0" smtClean="0">
                <a:solidFill>
                  <a:srgbClr val="FFFF00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Міської ради міста Кропивницького</a:t>
            </a:r>
            <a:endParaRPr lang="uk-UA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58544" y="508518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зовнішнє освітлення</a:t>
            </a:r>
            <a:r>
              <a:rPr lang="uk-UA" dirty="0">
                <a:solidFill>
                  <a:srgbClr val="FFFF00"/>
                </a:solidFill>
              </a:rPr>
              <a:t>, будь-то освітлення вулиць, площ, пішохідних зон, зон відпочинку й розваг благотворно впливає на відчуття свободи й безпеки  громадян.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992889" cy="3960440"/>
          </a:xfrm>
        </p:spPr>
        <p:txBody>
          <a:bodyPr>
            <a:normAutofit fontScale="90000"/>
          </a:bodyPr>
          <a:lstStyle/>
          <a:p>
            <a:pPr algn="l"/>
            <a:r>
              <a:rPr lang="uk-UA" sz="4800" dirty="0" smtClean="0">
                <a:solidFill>
                  <a:schemeClr val="bg1"/>
                </a:solidFill>
              </a:rPr>
              <a:t>КП «МІСЬКСВІТЛО»</a:t>
            </a:r>
            <a:br>
              <a:rPr lang="uk-UA" sz="4800" dirty="0" smtClean="0">
                <a:solidFill>
                  <a:schemeClr val="bg1"/>
                </a:solidFill>
              </a:rPr>
            </a:br>
            <a:r>
              <a:rPr lang="uk-UA" sz="4800" dirty="0" smtClean="0">
                <a:solidFill>
                  <a:srgbClr val="FFFF00"/>
                </a:solidFill>
              </a:rPr>
              <a:t>ВИКОНУЄ:</a:t>
            </a:r>
            <a:br>
              <a:rPr lang="uk-UA" sz="4800" dirty="0" smtClean="0">
                <a:solidFill>
                  <a:srgbClr val="FFFF00"/>
                </a:solidFill>
              </a:rPr>
            </a:br>
            <a:r>
              <a:rPr lang="uk-UA" sz="4800" dirty="0" smtClean="0">
                <a:solidFill>
                  <a:srgbClr val="FFFF00"/>
                </a:solidFill>
              </a:rPr>
              <a:t/>
            </a:r>
            <a:br>
              <a:rPr lang="uk-UA" sz="4800" dirty="0" smtClean="0">
                <a:solidFill>
                  <a:srgbClr val="FFFF00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>1. </a:t>
            </a:r>
            <a:r>
              <a:rPr lang="uk-UA" sz="4000" dirty="0" smtClean="0">
                <a:solidFill>
                  <a:srgbClr val="FFFF00"/>
                </a:solidFill>
              </a:rPr>
              <a:t>Будування</a:t>
            </a:r>
            <a:r>
              <a:rPr lang="uk-UA" sz="4000" dirty="0" smtClean="0">
                <a:solidFill>
                  <a:schemeClr val="bg1"/>
                </a:solidFill>
              </a:rPr>
              <a:t> інженерних мереж.</a:t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(зовнішнє освітлення, електропостачання, інтернет)</a:t>
            </a:r>
            <a:r>
              <a:rPr lang="uk-UA" sz="4000" dirty="0" smtClean="0">
                <a:solidFill>
                  <a:srgbClr val="FFFF00"/>
                </a:solidFill>
              </a:rPr>
              <a:t/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 smtClean="0">
                <a:solidFill>
                  <a:srgbClr val="FFFF00"/>
                </a:solidFill>
              </a:rPr>
              <a:t/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>2. </a:t>
            </a:r>
            <a:r>
              <a:rPr lang="uk-UA" sz="4000" dirty="0" smtClean="0">
                <a:solidFill>
                  <a:srgbClr val="FFFF00"/>
                </a:solidFill>
              </a:rPr>
              <a:t>Проектування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(мережі освітлення та електропостачання)</a:t>
            </a:r>
            <a:r>
              <a:rPr lang="uk-UA" sz="2200" dirty="0">
                <a:solidFill>
                  <a:schemeClr val="bg1"/>
                </a:solidFill>
              </a:rPr>
              <a:t/>
            </a:r>
            <a:br>
              <a:rPr lang="uk-UA" sz="2200" dirty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/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>3. </a:t>
            </a:r>
            <a:r>
              <a:rPr lang="uk-UA" sz="4000" dirty="0" smtClean="0">
                <a:solidFill>
                  <a:srgbClr val="FFFF00"/>
                </a:solidFill>
              </a:rPr>
              <a:t>Автопослуги</a:t>
            </a:r>
            <a:r>
              <a:rPr lang="uk-UA" sz="4000" dirty="0">
                <a:solidFill>
                  <a:schemeClr val="bg1"/>
                </a:solidFill>
              </a:rPr>
              <a:t/>
            </a:r>
            <a:br>
              <a:rPr lang="uk-UA" sz="4000" dirty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(автовишка, вантажоперевезення, буріння)</a:t>
            </a:r>
            <a:r>
              <a:rPr lang="uk-UA" sz="2200" dirty="0">
                <a:solidFill>
                  <a:schemeClr val="bg1"/>
                </a:solidFill>
              </a:rPr>
              <a:t/>
            </a:r>
            <a:br>
              <a:rPr lang="uk-UA" sz="2200" dirty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rgbClr val="FFFF00"/>
                </a:solidFill>
              </a:rPr>
              <a:t/>
            </a:r>
            <a:br>
              <a:rPr lang="uk-UA" sz="4000" dirty="0" smtClean="0">
                <a:solidFill>
                  <a:srgbClr val="FFFF00"/>
                </a:solidFill>
              </a:rPr>
            </a:br>
            <a:endParaRPr lang="uk-UA" sz="40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3809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10"/>
          <p:cNvSpPr txBox="1">
            <a:spLocks/>
          </p:cNvSpPr>
          <p:nvPr/>
        </p:nvSpPr>
        <p:spPr>
          <a:xfrm>
            <a:off x="651010" y="980728"/>
            <a:ext cx="8136904" cy="42484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Інформаційна довідка за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2019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рік: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l"/>
            <a:endParaRPr lang="uk-U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Колектив – із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33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чоловік.</a:t>
            </a:r>
          </a:p>
          <a:p>
            <a:pPr marL="514350" indent="-514350" algn="l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Протяжність мереж освітлення –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462,4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км.</a:t>
            </a:r>
          </a:p>
          <a:p>
            <a:pPr marL="514350" indent="-514350" algn="l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Кількість світлоточок –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13 612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шт. з них енергоощадні-світлодіодні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7 052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шт.</a:t>
            </a:r>
          </a:p>
          <a:p>
            <a:pPr marL="514350" indent="-514350" algn="l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Вартість витраченої 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електроенергії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8,6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млн.грн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" y="3810050"/>
            <a:ext cx="4572000" cy="3047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7117" y="3813461"/>
            <a:ext cx="4577117" cy="30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40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" y="3810050"/>
            <a:ext cx="4572000" cy="3047950"/>
          </a:xfrm>
          <a:prstGeom prst="rect">
            <a:avLst/>
          </a:prstGeom>
        </p:spPr>
      </p:pic>
      <p:sp>
        <p:nvSpPr>
          <p:cNvPr id="10" name="Объект 10"/>
          <p:cNvSpPr txBox="1">
            <a:spLocks/>
          </p:cNvSpPr>
          <p:nvPr/>
        </p:nvSpPr>
        <p:spPr>
          <a:xfrm>
            <a:off x="651010" y="980728"/>
            <a:ext cx="8136904" cy="42484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uk-U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Підприємство отримало у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2019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році </a:t>
            </a:r>
          </a:p>
          <a:p>
            <a:pPr>
              <a:spcAft>
                <a:spcPts val="600"/>
              </a:spcAft>
            </a:pPr>
            <a:r>
              <a:rPr lang="uk-UA" sz="2800" dirty="0" smtClean="0">
                <a:solidFill>
                  <a:schemeClr val="bg1"/>
                </a:solidFill>
              </a:rPr>
              <a:t>доходів на суму: </a:t>
            </a:r>
          </a:p>
          <a:p>
            <a:pPr>
              <a:spcAft>
                <a:spcPts val="600"/>
              </a:spcAft>
            </a:pPr>
            <a:endParaRPr lang="uk-UA" sz="2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uk-UA" sz="4000" b="1" dirty="0" smtClean="0">
                <a:solidFill>
                  <a:srgbClr val="FFFF00"/>
                </a:solidFill>
              </a:rPr>
              <a:t>19 млн. 091 тис. </a:t>
            </a:r>
            <a:r>
              <a:rPr lang="uk-UA" sz="4000" b="1" dirty="0">
                <a:solidFill>
                  <a:srgbClr val="FFFF00"/>
                </a:solidFill>
              </a:rPr>
              <a:t>грн.</a:t>
            </a:r>
          </a:p>
          <a:p>
            <a:pPr>
              <a:spcAft>
                <a:spcPts val="600"/>
              </a:spcAft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7117" y="3813461"/>
            <a:ext cx="4577117" cy="30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59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496945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dirty="0" smtClean="0">
                <a:solidFill>
                  <a:schemeClr val="bg1"/>
                </a:solidFill>
              </a:rPr>
              <a:t>Доходи від основної діяльності:</a:t>
            </a:r>
          </a:p>
          <a:p>
            <a:pPr>
              <a:spcAft>
                <a:spcPts val="600"/>
              </a:spcAft>
            </a:pPr>
            <a:endParaRPr lang="uk-UA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uk-U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Поточний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ремонт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та утримання в належному стані мереж зовнішнього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освітлення 	</a:t>
            </a:r>
            <a:r>
              <a:rPr lang="uk-UA" sz="2400" dirty="0" smtClean="0">
                <a:solidFill>
                  <a:srgbClr val="FFFF00"/>
                </a:solidFill>
              </a:rPr>
              <a:t>5 млн</a:t>
            </a:r>
            <a:r>
              <a:rPr lang="uk-UA" sz="2400" dirty="0">
                <a:solidFill>
                  <a:srgbClr val="FFFF00"/>
                </a:solidFill>
              </a:rPr>
              <a:t>. </a:t>
            </a:r>
            <a:r>
              <a:rPr lang="uk-UA" sz="2400" dirty="0" smtClean="0">
                <a:solidFill>
                  <a:srgbClr val="FFFF00"/>
                </a:solidFill>
              </a:rPr>
              <a:t>660 </a:t>
            </a:r>
            <a:r>
              <a:rPr lang="uk-UA" sz="2400" dirty="0">
                <a:solidFill>
                  <a:srgbClr val="FFFF00"/>
                </a:solidFill>
              </a:rPr>
              <a:t>тис. грн</a:t>
            </a:r>
            <a:r>
              <a:rPr lang="uk-UA" sz="2400" dirty="0" smtClean="0">
                <a:solidFill>
                  <a:schemeClr val="bg1"/>
                </a:solidFill>
              </a:rPr>
              <a:t>.:</a:t>
            </a: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- </a:t>
            </a:r>
            <a:r>
              <a:rPr lang="uk-UA" sz="2400" dirty="0">
                <a:solidFill>
                  <a:schemeClr val="bg1"/>
                </a:solidFill>
              </a:rPr>
              <a:t>Замінено проводів </a:t>
            </a:r>
            <a:r>
              <a:rPr lang="uk-UA" sz="2400" dirty="0" smtClean="0">
                <a:solidFill>
                  <a:schemeClr val="bg1"/>
                </a:solidFill>
              </a:rPr>
              <a:t>на 83-х об'єктах – </a:t>
            </a:r>
            <a:r>
              <a:rPr lang="uk-UA" sz="2400" dirty="0" smtClean="0">
                <a:solidFill>
                  <a:srgbClr val="FFFF00"/>
                </a:solidFill>
              </a:rPr>
              <a:t>9,82</a:t>
            </a:r>
            <a:r>
              <a:rPr lang="uk-UA" sz="2400" dirty="0" smtClean="0">
                <a:solidFill>
                  <a:schemeClr val="bg1"/>
                </a:solidFill>
              </a:rPr>
              <a:t> км;</a:t>
            </a:r>
          </a:p>
          <a:p>
            <a:r>
              <a:rPr lang="uk-UA" sz="2400" dirty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- Замінено </a:t>
            </a:r>
            <a:r>
              <a:rPr lang="uk-UA" sz="2400" dirty="0">
                <a:solidFill>
                  <a:schemeClr val="bg1"/>
                </a:solidFill>
              </a:rPr>
              <a:t>світильників – </a:t>
            </a:r>
            <a:r>
              <a:rPr lang="uk-UA" sz="2400" dirty="0" smtClean="0">
                <a:solidFill>
                  <a:srgbClr val="FFFF00"/>
                </a:solidFill>
              </a:rPr>
              <a:t>409</a:t>
            </a:r>
            <a:r>
              <a:rPr lang="uk-UA" sz="2400" dirty="0" smtClean="0">
                <a:solidFill>
                  <a:schemeClr val="bg1"/>
                </a:solidFill>
              </a:rPr>
              <a:t> шт;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	- Замінено </a:t>
            </a:r>
            <a:r>
              <a:rPr lang="uk-UA" sz="2400" dirty="0">
                <a:solidFill>
                  <a:schemeClr val="bg1"/>
                </a:solidFill>
              </a:rPr>
              <a:t>ламп </a:t>
            </a:r>
            <a:r>
              <a:rPr lang="uk-UA" sz="2400" dirty="0" smtClean="0">
                <a:solidFill>
                  <a:schemeClr val="bg1"/>
                </a:solidFill>
              </a:rPr>
              <a:t>– </a:t>
            </a:r>
            <a:r>
              <a:rPr lang="uk-UA" sz="2400" dirty="0" smtClean="0">
                <a:solidFill>
                  <a:srgbClr val="FFFF00"/>
                </a:solidFill>
              </a:rPr>
              <a:t>1069</a:t>
            </a:r>
            <a:r>
              <a:rPr lang="uk-UA" sz="2400" dirty="0" smtClean="0">
                <a:solidFill>
                  <a:schemeClr val="bg1"/>
                </a:solidFill>
              </a:rPr>
              <a:t> шт;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             -  Ремонт </a:t>
            </a:r>
            <a:r>
              <a:rPr lang="uk-UA" sz="2400" dirty="0">
                <a:solidFill>
                  <a:schemeClr val="bg1"/>
                </a:solidFill>
              </a:rPr>
              <a:t>світильників – </a:t>
            </a:r>
            <a:r>
              <a:rPr lang="uk-UA" sz="2400" dirty="0" smtClean="0">
                <a:solidFill>
                  <a:srgbClr val="FFFF00"/>
                </a:solidFill>
              </a:rPr>
              <a:t>435</a:t>
            </a:r>
            <a:r>
              <a:rPr lang="uk-UA" sz="2400" dirty="0" smtClean="0">
                <a:solidFill>
                  <a:schemeClr val="bg1"/>
                </a:solidFill>
              </a:rPr>
              <a:t> шт;</a:t>
            </a:r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- Встановлено </a:t>
            </a:r>
            <a:r>
              <a:rPr lang="uk-UA" sz="2400" dirty="0">
                <a:solidFill>
                  <a:schemeClr val="bg1"/>
                </a:solidFill>
              </a:rPr>
              <a:t>з/б опор – </a:t>
            </a:r>
            <a:r>
              <a:rPr lang="uk-UA" sz="2400" dirty="0" smtClean="0">
                <a:solidFill>
                  <a:srgbClr val="FFFF00"/>
                </a:solidFill>
              </a:rPr>
              <a:t>12</a:t>
            </a:r>
            <a:r>
              <a:rPr lang="uk-UA" sz="2400" dirty="0" smtClean="0">
                <a:solidFill>
                  <a:schemeClr val="bg1"/>
                </a:solidFill>
              </a:rPr>
              <a:t> шт</a:t>
            </a:r>
            <a:r>
              <a:rPr lang="uk-UA" sz="2400" dirty="0">
                <a:solidFill>
                  <a:schemeClr val="bg1"/>
                </a:solidFill>
              </a:rPr>
              <a:t>;</a:t>
            </a:r>
            <a:r>
              <a:rPr lang="uk-UA" sz="2400" dirty="0" smtClean="0">
                <a:solidFill>
                  <a:schemeClr val="bg1"/>
                </a:solidFill>
              </a:rPr>
              <a:t> Металевих – </a:t>
            </a:r>
            <a:r>
              <a:rPr lang="uk-UA" sz="2400" dirty="0" smtClean="0">
                <a:solidFill>
                  <a:srgbClr val="FFFF00"/>
                </a:solidFill>
              </a:rPr>
              <a:t>10</a:t>
            </a:r>
            <a:r>
              <a:rPr lang="uk-UA" sz="2400" dirty="0" smtClean="0">
                <a:solidFill>
                  <a:schemeClr val="bg1"/>
                </a:solidFill>
              </a:rPr>
              <a:t> шт.</a:t>
            </a:r>
          </a:p>
          <a:p>
            <a:endParaRPr lang="uk-U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lang="uk-U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Капітальний ремонт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мереж зовнішнього освітлення </a:t>
            </a:r>
          </a:p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		</a:t>
            </a:r>
            <a:r>
              <a:rPr lang="uk-UA" sz="2400" dirty="0">
                <a:solidFill>
                  <a:srgbClr val="FFFF00"/>
                </a:solidFill>
              </a:rPr>
              <a:t>4 млн. </a:t>
            </a:r>
            <a:r>
              <a:rPr lang="uk-UA" sz="2400" dirty="0" smtClean="0">
                <a:solidFill>
                  <a:srgbClr val="FFFF00"/>
                </a:solidFill>
              </a:rPr>
              <a:t>230 </a:t>
            </a:r>
            <a:r>
              <a:rPr lang="uk-UA" sz="2400" dirty="0">
                <a:solidFill>
                  <a:srgbClr val="FFFF00"/>
                </a:solidFill>
              </a:rPr>
              <a:t>тис. грн</a:t>
            </a:r>
            <a:r>
              <a:rPr lang="uk-UA" sz="2400" dirty="0">
                <a:solidFill>
                  <a:schemeClr val="bg1"/>
                </a:solidFill>
              </a:rPr>
              <a:t>.: </a:t>
            </a: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	</a:t>
            </a:r>
            <a:endParaRPr lang="uk-UA" sz="2400" dirty="0" smtClean="0">
              <a:solidFill>
                <a:schemeClr val="bg1"/>
              </a:solidFill>
            </a:endParaRP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	</a:t>
            </a:r>
            <a:r>
              <a:rPr lang="uk-UA" sz="2400" dirty="0" smtClean="0">
                <a:solidFill>
                  <a:schemeClr val="bg1"/>
                </a:solidFill>
              </a:rPr>
              <a:t>- </a:t>
            </a:r>
            <a:r>
              <a:rPr lang="uk-UA" sz="2400" dirty="0">
                <a:solidFill>
                  <a:schemeClr val="bg1"/>
                </a:solidFill>
              </a:rPr>
              <a:t>Змонтовано </a:t>
            </a:r>
            <a:r>
              <a:rPr lang="uk-UA" sz="2400" dirty="0" smtClean="0">
                <a:solidFill>
                  <a:schemeClr val="bg1"/>
                </a:solidFill>
              </a:rPr>
              <a:t>проводів на 25 </a:t>
            </a:r>
            <a:r>
              <a:rPr lang="uk-UA" sz="2400" dirty="0">
                <a:solidFill>
                  <a:schemeClr val="bg1"/>
                </a:solidFill>
              </a:rPr>
              <a:t>об'єктах</a:t>
            </a:r>
            <a:r>
              <a:rPr lang="uk-UA" sz="2400" dirty="0" smtClean="0">
                <a:solidFill>
                  <a:schemeClr val="bg1"/>
                </a:solidFill>
              </a:rPr>
              <a:t>  </a:t>
            </a:r>
            <a:r>
              <a:rPr lang="uk-UA" sz="2400" dirty="0">
                <a:solidFill>
                  <a:schemeClr val="bg1"/>
                </a:solidFill>
              </a:rPr>
              <a:t>– </a:t>
            </a:r>
            <a:r>
              <a:rPr lang="uk-UA" sz="2400" dirty="0" smtClean="0">
                <a:solidFill>
                  <a:srgbClr val="FFFF00"/>
                </a:solidFill>
              </a:rPr>
              <a:t>11,4</a:t>
            </a:r>
            <a:r>
              <a:rPr lang="uk-UA" sz="2400" dirty="0" smtClean="0">
                <a:solidFill>
                  <a:schemeClr val="bg1"/>
                </a:solidFill>
              </a:rPr>
              <a:t> км;</a:t>
            </a:r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	- Змонтовано світильників – </a:t>
            </a:r>
            <a:r>
              <a:rPr lang="uk-UA" sz="2400" dirty="0" smtClean="0">
                <a:solidFill>
                  <a:srgbClr val="FFFF00"/>
                </a:solidFill>
              </a:rPr>
              <a:t>740</a:t>
            </a:r>
            <a:r>
              <a:rPr lang="uk-UA" sz="2400" dirty="0" smtClean="0">
                <a:solidFill>
                  <a:schemeClr val="bg1"/>
                </a:solidFill>
              </a:rPr>
              <a:t> шт;</a:t>
            </a:r>
            <a:endParaRPr lang="uk-UA" sz="2400" dirty="0">
              <a:solidFill>
                <a:schemeClr val="bg1"/>
              </a:solidFill>
            </a:endParaRP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	- Змонтовано з/б опор – </a:t>
            </a:r>
            <a:r>
              <a:rPr lang="uk-UA" sz="2400" dirty="0" smtClean="0">
                <a:solidFill>
                  <a:srgbClr val="FFFF00"/>
                </a:solidFill>
              </a:rPr>
              <a:t>213 </a:t>
            </a:r>
            <a:r>
              <a:rPr lang="uk-UA" sz="2400" dirty="0" err="1" smtClean="0">
                <a:solidFill>
                  <a:schemeClr val="bg1"/>
                </a:solidFill>
              </a:rPr>
              <a:t>шт</a:t>
            </a:r>
            <a:r>
              <a:rPr lang="uk-UA" sz="2400" dirty="0" smtClean="0">
                <a:solidFill>
                  <a:schemeClr val="bg1"/>
                </a:solidFill>
              </a:rPr>
              <a:t>; металеві опори – </a:t>
            </a:r>
            <a:r>
              <a:rPr lang="uk-UA" sz="2400" dirty="0" smtClean="0">
                <a:solidFill>
                  <a:srgbClr val="FFFF00"/>
                </a:solidFill>
              </a:rPr>
              <a:t>32</a:t>
            </a:r>
            <a:r>
              <a:rPr lang="uk-UA" sz="2400" dirty="0" smtClean="0">
                <a:solidFill>
                  <a:schemeClr val="bg1"/>
                </a:solidFill>
              </a:rPr>
              <a:t> шт.</a:t>
            </a:r>
            <a:endParaRPr lang="ru-RU" sz="2400" dirty="0">
              <a:solidFill>
                <a:schemeClr val="bg1"/>
              </a:solidFill>
            </a:endParaRP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40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1196752"/>
            <a:ext cx="84969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solidFill>
                  <a:schemeClr val="bg1"/>
                </a:solidFill>
              </a:rPr>
              <a:t>Доходи </a:t>
            </a:r>
            <a:r>
              <a:rPr lang="uk-UA" sz="2800" dirty="0">
                <a:solidFill>
                  <a:schemeClr val="bg1"/>
                </a:solidFill>
              </a:rPr>
              <a:t>з неосновної діяльності 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– </a:t>
            </a:r>
            <a:r>
              <a:rPr lang="uk-UA" sz="2800" dirty="0" smtClean="0">
                <a:solidFill>
                  <a:srgbClr val="FFFF00"/>
                </a:solidFill>
              </a:rPr>
              <a:t>1 275,5 </a:t>
            </a:r>
            <a:r>
              <a:rPr lang="uk-UA" sz="2800" dirty="0">
                <a:solidFill>
                  <a:srgbClr val="FFFF00"/>
                </a:solidFill>
              </a:rPr>
              <a:t>тис. грн</a:t>
            </a:r>
            <a:r>
              <a:rPr lang="uk-UA" sz="2800" dirty="0" smtClean="0">
                <a:solidFill>
                  <a:schemeClr val="bg1"/>
                </a:solidFill>
              </a:rPr>
              <a:t>.:</a:t>
            </a:r>
            <a:endParaRPr lang="ru-RU" sz="2800" dirty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uk-UA" sz="2600" dirty="0" smtClean="0">
                <a:solidFill>
                  <a:schemeClr val="bg1"/>
                </a:solidFill>
              </a:rPr>
              <a:t>1. Спільне </a:t>
            </a:r>
            <a:r>
              <a:rPr lang="uk-UA" sz="2600" dirty="0">
                <a:solidFill>
                  <a:schemeClr val="bg1"/>
                </a:solidFill>
              </a:rPr>
              <a:t>використання опор – </a:t>
            </a:r>
            <a:r>
              <a:rPr lang="uk-UA" sz="2600" dirty="0" smtClean="0">
                <a:solidFill>
                  <a:srgbClr val="FFFF00"/>
                </a:solidFill>
              </a:rPr>
              <a:t>287 </a:t>
            </a:r>
            <a:r>
              <a:rPr lang="uk-UA" sz="2600" dirty="0">
                <a:solidFill>
                  <a:srgbClr val="FFFF00"/>
                </a:solidFill>
              </a:rPr>
              <a:t>тис. грн</a:t>
            </a:r>
            <a:r>
              <a:rPr lang="uk-UA" sz="2600" dirty="0" smtClean="0">
                <a:solidFill>
                  <a:srgbClr val="FFFF00"/>
                </a:solidFill>
              </a:rPr>
              <a:t>.</a:t>
            </a:r>
            <a:endParaRPr lang="en-US" sz="2600" dirty="0" smtClean="0">
              <a:solidFill>
                <a:srgbClr val="FFFF0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2. </a:t>
            </a:r>
            <a:r>
              <a:rPr lang="uk-UA" sz="2600" dirty="0" smtClean="0">
                <a:solidFill>
                  <a:schemeClr val="bg1"/>
                </a:solidFill>
              </a:rPr>
              <a:t>Послуги </a:t>
            </a:r>
            <a:r>
              <a:rPr lang="uk-UA" sz="2600" dirty="0">
                <a:solidFill>
                  <a:schemeClr val="bg1"/>
                </a:solidFill>
              </a:rPr>
              <a:t>з монтажу іншим організаціям – </a:t>
            </a:r>
            <a:r>
              <a:rPr lang="uk-UA" sz="2600" dirty="0" smtClean="0">
                <a:solidFill>
                  <a:srgbClr val="FFFF00"/>
                </a:solidFill>
              </a:rPr>
              <a:t>385 </a:t>
            </a:r>
            <a:r>
              <a:rPr lang="uk-UA" sz="2600" dirty="0">
                <a:solidFill>
                  <a:srgbClr val="FFFF00"/>
                </a:solidFill>
              </a:rPr>
              <a:t>тис. грн.</a:t>
            </a:r>
            <a:endParaRPr lang="ru-RU" sz="2600" dirty="0">
              <a:solidFill>
                <a:srgbClr val="FFFF0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3. </a:t>
            </a:r>
            <a:r>
              <a:rPr lang="uk-UA" sz="2600" dirty="0" smtClean="0">
                <a:solidFill>
                  <a:schemeClr val="bg1"/>
                </a:solidFill>
              </a:rPr>
              <a:t>Автопослуги </a:t>
            </a:r>
            <a:r>
              <a:rPr lang="uk-UA" sz="2600" dirty="0">
                <a:solidFill>
                  <a:schemeClr val="bg1"/>
                </a:solidFill>
              </a:rPr>
              <a:t>– </a:t>
            </a:r>
            <a:r>
              <a:rPr lang="uk-UA" sz="2600" dirty="0" smtClean="0">
                <a:solidFill>
                  <a:srgbClr val="FFFF00"/>
                </a:solidFill>
              </a:rPr>
              <a:t>58,1 </a:t>
            </a:r>
            <a:r>
              <a:rPr lang="uk-UA" sz="2600" dirty="0">
                <a:solidFill>
                  <a:srgbClr val="FFFF00"/>
                </a:solidFill>
              </a:rPr>
              <a:t>тис. грн.</a:t>
            </a:r>
            <a:endParaRPr lang="ru-RU" sz="2600" dirty="0">
              <a:solidFill>
                <a:srgbClr val="FFFF0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4. </a:t>
            </a:r>
            <a:r>
              <a:rPr lang="uk-UA" sz="2600" dirty="0" smtClean="0">
                <a:solidFill>
                  <a:schemeClr val="bg1"/>
                </a:solidFill>
              </a:rPr>
              <a:t>Проектні </a:t>
            </a:r>
            <a:r>
              <a:rPr lang="uk-UA" sz="2600" dirty="0">
                <a:solidFill>
                  <a:schemeClr val="bg1"/>
                </a:solidFill>
              </a:rPr>
              <a:t>послуги – </a:t>
            </a:r>
            <a:r>
              <a:rPr lang="uk-UA" sz="2600" dirty="0" smtClean="0">
                <a:solidFill>
                  <a:schemeClr val="bg1"/>
                </a:solidFill>
              </a:rPr>
              <a:t>545,5</a:t>
            </a:r>
            <a:r>
              <a:rPr lang="uk-UA" sz="2600" dirty="0" smtClean="0">
                <a:solidFill>
                  <a:srgbClr val="FFFF00"/>
                </a:solidFill>
              </a:rPr>
              <a:t> </a:t>
            </a:r>
            <a:r>
              <a:rPr lang="uk-UA" sz="2600" dirty="0">
                <a:solidFill>
                  <a:srgbClr val="FFFF00"/>
                </a:solidFill>
              </a:rPr>
              <a:t>тис. грн. </a:t>
            </a:r>
            <a:endParaRPr lang="ru-RU" sz="2600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" y="3810050"/>
            <a:ext cx="4572000" cy="3047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7117" y="3813461"/>
            <a:ext cx="4577117" cy="30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27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" y="3810050"/>
            <a:ext cx="4572000" cy="3047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7117" y="3813461"/>
            <a:ext cx="4577117" cy="3044539"/>
          </a:xfrm>
          <a:prstGeom prst="rect">
            <a:avLst/>
          </a:prstGeom>
        </p:spPr>
      </p:pic>
      <p:sp>
        <p:nvSpPr>
          <p:cNvPr id="7" name="Объект 10"/>
          <p:cNvSpPr txBox="1">
            <a:spLocks/>
          </p:cNvSpPr>
          <p:nvPr/>
        </p:nvSpPr>
        <p:spPr>
          <a:xfrm>
            <a:off x="971600" y="1340768"/>
            <a:ext cx="7776864" cy="29523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Фінансовій результат за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2019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рік: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uk-UA" sz="2400" dirty="0" smtClean="0">
              <a:solidFill>
                <a:schemeClr val="bg1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>
                <a:solidFill>
                  <a:schemeClr val="bg1"/>
                </a:solidFill>
              </a:rPr>
              <a:t>1</a:t>
            </a:r>
            <a:r>
              <a:rPr lang="uk-UA" sz="2400" dirty="0">
                <a:solidFill>
                  <a:schemeClr val="bg1"/>
                </a:solidFill>
              </a:rPr>
              <a:t>. </a:t>
            </a:r>
            <a:r>
              <a:rPr lang="uk-UA" sz="2400" dirty="0" smtClean="0">
                <a:solidFill>
                  <a:schemeClr val="bg1"/>
                </a:solidFill>
              </a:rPr>
              <a:t>Збиток  </a:t>
            </a:r>
            <a:r>
              <a:rPr lang="uk-UA" sz="2400" dirty="0">
                <a:solidFill>
                  <a:schemeClr val="bg1"/>
                </a:solidFill>
              </a:rPr>
              <a:t>– </a:t>
            </a:r>
            <a:r>
              <a:rPr lang="uk-UA" sz="2400" dirty="0" smtClean="0">
                <a:solidFill>
                  <a:srgbClr val="FFFF00"/>
                </a:solidFill>
              </a:rPr>
              <a:t>859 </a:t>
            </a:r>
            <a:r>
              <a:rPr lang="uk-UA" sz="2400" dirty="0">
                <a:solidFill>
                  <a:srgbClr val="FFFF00"/>
                </a:solidFill>
              </a:rPr>
              <a:t>тис. грн.</a:t>
            </a:r>
            <a:endParaRPr lang="en-US" sz="2400" dirty="0">
              <a:solidFill>
                <a:srgbClr val="FFFF00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2. </a:t>
            </a:r>
            <a:r>
              <a:rPr lang="uk-UA" sz="2400" dirty="0" smtClean="0">
                <a:solidFill>
                  <a:schemeClr val="bg1"/>
                </a:solidFill>
              </a:rPr>
              <a:t>Дебіторська заборгованість </a:t>
            </a:r>
            <a:r>
              <a:rPr lang="uk-UA" sz="2400" dirty="0">
                <a:solidFill>
                  <a:schemeClr val="bg1"/>
                </a:solidFill>
              </a:rPr>
              <a:t>– </a:t>
            </a:r>
            <a:r>
              <a:rPr lang="uk-UA" sz="2400" dirty="0" smtClean="0">
                <a:solidFill>
                  <a:srgbClr val="FFFF00"/>
                </a:solidFill>
              </a:rPr>
              <a:t>120 </a:t>
            </a:r>
            <a:r>
              <a:rPr lang="uk-UA" sz="2400" dirty="0">
                <a:solidFill>
                  <a:srgbClr val="FFFF00"/>
                </a:solidFill>
              </a:rPr>
              <a:t>тис. грн.</a:t>
            </a:r>
            <a:endParaRPr lang="ru-RU" sz="2400" dirty="0">
              <a:solidFill>
                <a:srgbClr val="FFFF00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3. </a:t>
            </a:r>
            <a:r>
              <a:rPr lang="uk-UA" sz="2400" dirty="0" smtClean="0">
                <a:solidFill>
                  <a:schemeClr val="bg1"/>
                </a:solidFill>
              </a:rPr>
              <a:t>Кредиторська заборгованість – </a:t>
            </a:r>
            <a:r>
              <a:rPr lang="uk-UA" sz="2400" dirty="0" smtClean="0">
                <a:solidFill>
                  <a:srgbClr val="FFFF00"/>
                </a:solidFill>
              </a:rPr>
              <a:t>607,0 тис. грн.</a:t>
            </a:r>
            <a:endParaRPr lang="uk-UA" sz="2400" dirty="0" smtClean="0">
              <a:solidFill>
                <a:schemeClr val="bg1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02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" y="3810050"/>
            <a:ext cx="4572000" cy="3047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7117" y="3813461"/>
            <a:ext cx="4577117" cy="3044539"/>
          </a:xfrm>
          <a:prstGeom prst="rect">
            <a:avLst/>
          </a:prstGeom>
        </p:spPr>
      </p:pic>
      <p:sp>
        <p:nvSpPr>
          <p:cNvPr id="7" name="Объект 10"/>
          <p:cNvSpPr txBox="1">
            <a:spLocks/>
          </p:cNvSpPr>
          <p:nvPr/>
        </p:nvSpPr>
        <p:spPr>
          <a:xfrm>
            <a:off x="971600" y="1124744"/>
            <a:ext cx="7776864" cy="43204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 диспетчерський пункт надійшло </a:t>
            </a:r>
            <a:r>
              <a:rPr lang="uk-UA" sz="2800" dirty="0">
                <a:solidFill>
                  <a:srgbClr val="FFFF00"/>
                </a:solidFill>
              </a:rPr>
              <a:t>2 059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заявок за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2019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рік: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uk-UA" sz="2400" dirty="0" smtClean="0">
              <a:solidFill>
                <a:schemeClr val="bg1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solidFill>
                  <a:srgbClr val="FFFF00"/>
                </a:solidFill>
              </a:rPr>
              <a:t>268</a:t>
            </a:r>
            <a:r>
              <a:rPr lang="uk-UA" sz="2800" dirty="0" smtClean="0">
                <a:solidFill>
                  <a:schemeClr val="bg1"/>
                </a:solidFill>
              </a:rPr>
              <a:t> звернень від ГУЖКГ – </a:t>
            </a:r>
            <a:r>
              <a:rPr lang="uk-UA" sz="2800" dirty="0" smtClean="0">
                <a:solidFill>
                  <a:srgbClr val="FFFF00"/>
                </a:solidFill>
              </a:rPr>
              <a:t>151</a:t>
            </a:r>
            <a:r>
              <a:rPr lang="uk-UA" sz="2800" dirty="0" smtClean="0">
                <a:solidFill>
                  <a:schemeClr val="bg1"/>
                </a:solidFill>
              </a:rPr>
              <a:t> виконано, на </a:t>
            </a:r>
            <a:r>
              <a:rPr lang="uk-UA" sz="2800" dirty="0" smtClean="0">
                <a:solidFill>
                  <a:srgbClr val="FFFF00"/>
                </a:solidFill>
              </a:rPr>
              <a:t>171</a:t>
            </a:r>
            <a:r>
              <a:rPr lang="uk-UA" sz="2800" dirty="0" smtClean="0">
                <a:solidFill>
                  <a:schemeClr val="bg1"/>
                </a:solidFill>
              </a:rPr>
              <a:t> надано відповідь про вартість;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uk-UA" sz="2800" dirty="0" smtClean="0">
              <a:solidFill>
                <a:srgbClr val="FFFF00"/>
              </a:solidFill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solidFill>
                  <a:srgbClr val="FFFF00"/>
                </a:solidFill>
              </a:rPr>
              <a:t>1791</a:t>
            </a:r>
            <a:r>
              <a:rPr lang="uk-UA" sz="2800" dirty="0" smtClean="0">
                <a:solidFill>
                  <a:schemeClr val="bg1"/>
                </a:solidFill>
              </a:rPr>
              <a:t> звернення від громадян – </a:t>
            </a:r>
            <a:r>
              <a:rPr lang="uk-UA" sz="2800" dirty="0" smtClean="0">
                <a:solidFill>
                  <a:srgbClr val="FFFF00"/>
                </a:solidFill>
              </a:rPr>
              <a:t>1761</a:t>
            </a:r>
            <a:r>
              <a:rPr lang="uk-UA" sz="2800" dirty="0" smtClean="0">
                <a:solidFill>
                  <a:schemeClr val="bg1"/>
                </a:solidFill>
              </a:rPr>
              <a:t> виконано, на </a:t>
            </a:r>
            <a:r>
              <a:rPr lang="uk-UA" sz="2800" dirty="0" smtClean="0">
                <a:solidFill>
                  <a:srgbClr val="FFFF00"/>
                </a:solidFill>
              </a:rPr>
              <a:t>30</a:t>
            </a:r>
            <a:r>
              <a:rPr lang="uk-UA" sz="2800" dirty="0" smtClean="0">
                <a:solidFill>
                  <a:schemeClr val="bg1"/>
                </a:solidFill>
              </a:rPr>
              <a:t> надано відповідь.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85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3999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134" y="1412776"/>
            <a:ext cx="9144000" cy="1800200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FFFF00"/>
                </a:solidFill>
              </a:rPr>
              <a:t>2020</a:t>
            </a:r>
            <a:r>
              <a:rPr lang="uk-UA" sz="4800" dirty="0" smtClean="0">
                <a:solidFill>
                  <a:schemeClr val="bg1"/>
                </a:solidFill>
              </a:rPr>
              <a:t> - продовжується реалізація проекту </a:t>
            </a:r>
            <a:r>
              <a:rPr lang="uk-UA" sz="4800" dirty="0" smtClean="0">
                <a:solidFill>
                  <a:srgbClr val="FFFF00"/>
                </a:solidFill>
              </a:rPr>
              <a:t>«СВІТЛЕ МІСТО» </a:t>
            </a:r>
            <a:r>
              <a:rPr lang="uk-UA" sz="4800" dirty="0" smtClean="0">
                <a:solidFill>
                  <a:schemeClr val="bg1"/>
                </a:solidFill>
              </a:rPr>
              <a:t>-  </a:t>
            </a:r>
            <a:br>
              <a:rPr lang="uk-UA" sz="4800" dirty="0" smtClean="0">
                <a:solidFill>
                  <a:schemeClr val="bg1"/>
                </a:solidFill>
              </a:rPr>
            </a:br>
            <a:r>
              <a:rPr lang="uk-UA" sz="4800" dirty="0" smtClean="0">
                <a:solidFill>
                  <a:schemeClr val="bg1"/>
                </a:solidFill>
              </a:rPr>
              <a:t>покращення якості </a:t>
            </a:r>
            <a:r>
              <a:rPr lang="uk-UA" sz="4800" dirty="0" smtClean="0">
                <a:solidFill>
                  <a:srgbClr val="FFFF00"/>
                </a:solidFill>
              </a:rPr>
              <a:t>життя людей</a:t>
            </a:r>
            <a:endParaRPr lang="uk-UA" sz="48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408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3999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134" y="1412776"/>
            <a:ext cx="9144000" cy="18002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ДЯКУЮ ЗА УВАГУ</a:t>
            </a:r>
            <a:endParaRPr lang="uk-UA" sz="48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224137" cy="84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995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417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Комунальне підприємство «МІСЬКСВІТЛО»  Міської ради міста Кропивницького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2020 - продовжується реалізація проекту «СВІТЛЕ МІСТО» -   покращення якості життя людей</vt:lpstr>
      <vt:lpstr>ДЯКУЮ ЗА УВАГУ</vt:lpstr>
      <vt:lpstr>КП «МІСЬКСВІТЛО» ВИКОНУЄ:  1. Будування інженерних мереж. (зовнішнє освітлення, електропостачання, інтернет)  2. Проектування  (мережі освітлення та електропостачання)  3. Автопослуги (автовишка, вантажоперевезення, буріння)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Комунальне підприємство електромереж зовнішнього освітлення «МІСЬКСВІТЛО»  м. Кропивницький</dc:title>
  <dc:creator>Admin</dc:creator>
  <cp:lastModifiedBy>Admin</cp:lastModifiedBy>
  <cp:revision>40</cp:revision>
  <dcterms:created xsi:type="dcterms:W3CDTF">2016-12-02T04:20:00Z</dcterms:created>
  <dcterms:modified xsi:type="dcterms:W3CDTF">2020-03-02T20:45:23Z</dcterms:modified>
</cp:coreProperties>
</file>