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5" r:id="rId4"/>
    <p:sldId id="264" r:id="rId5"/>
    <p:sldId id="262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B503-3C7F-4623-8A1D-33BADB456A0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4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B503-3C7F-4623-8A1D-33BADB456A0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1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B503-3C7F-4623-8A1D-33BADB456A0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2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B503-3C7F-4623-8A1D-33BADB456A0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78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B503-3C7F-4623-8A1D-33BADB456A0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2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B503-3C7F-4623-8A1D-33BADB456A0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8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B503-3C7F-4623-8A1D-33BADB456A0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5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B503-3C7F-4623-8A1D-33BADB456A0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36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B503-3C7F-4623-8A1D-33BADB456A0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67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B503-3C7F-4623-8A1D-33BADB456A0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82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B503-3C7F-4623-8A1D-33BADB456A0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0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5B503-3C7F-4623-8A1D-33BADB456A0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59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4177" y="2205558"/>
            <a:ext cx="8136904" cy="2303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Комунальне підприємство</a:t>
            </a:r>
            <a:r>
              <a:rPr lang="uk-UA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електромереж зовнішнього </a:t>
            </a:r>
            <a:r>
              <a:rPr lang="uk-UA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освітлення </a:t>
            </a:r>
            <a:r>
              <a:rPr lang="uk-UA" sz="8000" dirty="0" smtClean="0">
                <a:solidFill>
                  <a:srgbClr val="FFFF00"/>
                </a:solidFill>
              </a:rPr>
              <a:t>«МІСЬКСВІТЛО» </a:t>
            </a:r>
            <a:br>
              <a:rPr lang="uk-UA" sz="8000" dirty="0" smtClean="0">
                <a:solidFill>
                  <a:srgbClr val="FFFF00"/>
                </a:solidFill>
              </a:rPr>
            </a:br>
            <a:r>
              <a:rPr lang="uk-UA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Кропивницький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224137" cy="84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396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" y="3810050"/>
            <a:ext cx="4572000" cy="3047950"/>
          </a:xfrm>
          <a:prstGeom prst="rect">
            <a:avLst/>
          </a:prstGeom>
        </p:spPr>
      </p:pic>
      <p:sp>
        <p:nvSpPr>
          <p:cNvPr id="10" name="Объект 10"/>
          <p:cNvSpPr txBox="1">
            <a:spLocks/>
          </p:cNvSpPr>
          <p:nvPr/>
        </p:nvSpPr>
        <p:spPr>
          <a:xfrm>
            <a:off x="651010" y="980728"/>
            <a:ext cx="8136904" cy="42484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Інформаційна довідка за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2016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рік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: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l"/>
            <a:endParaRPr lang="uk-UA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Колектив </a:t>
            </a:r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–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31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чоловік.</a:t>
            </a:r>
          </a:p>
          <a:p>
            <a:pPr marL="514350" indent="-514350" algn="l">
              <a:buAutoNum type="arabicPeriod"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Протяжність мереж освітлення –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297,7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км.</a:t>
            </a:r>
          </a:p>
          <a:p>
            <a:pPr marL="514350" indent="-514350" algn="l">
              <a:buAutoNum type="arabicPeriod"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Кількість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світлоточок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–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8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443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шт.</a:t>
            </a:r>
          </a:p>
          <a:p>
            <a:pPr marL="514350" indent="-514350" algn="l">
              <a:buAutoNum type="arabicPeriod"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Вартість витраченої </a:t>
            </a:r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електроенергії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–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2,8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млн.грн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  <a:endParaRPr lang="uk-UA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224137" cy="84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7117" y="3813461"/>
            <a:ext cx="4577117" cy="30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40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224137" cy="84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3" y="320456"/>
            <a:ext cx="849694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Основні види робіт за </a:t>
            </a: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2016</a:t>
            </a:r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рік та </a:t>
            </a:r>
            <a:r>
              <a:rPr lang="uk-UA" sz="2800" dirty="0" smtClean="0">
                <a:solidFill>
                  <a:schemeClr val="bg1"/>
                </a:solidFill>
              </a:rPr>
              <a:t>доход від </a:t>
            </a:r>
          </a:p>
          <a:p>
            <a:pPr>
              <a:spcAft>
                <a:spcPts val="600"/>
              </a:spcAft>
            </a:pPr>
            <a:r>
              <a:rPr lang="uk-UA" sz="2800" dirty="0" smtClean="0">
                <a:solidFill>
                  <a:schemeClr val="bg1"/>
                </a:solidFill>
              </a:rPr>
              <a:t>діяльності  </a:t>
            </a:r>
            <a:r>
              <a:rPr lang="uk-UA" sz="2800" dirty="0">
                <a:solidFill>
                  <a:schemeClr val="bg1"/>
                </a:solidFill>
              </a:rPr>
              <a:t>– </a:t>
            </a:r>
            <a:r>
              <a:rPr lang="uk-UA" sz="2800" dirty="0" smtClean="0">
                <a:solidFill>
                  <a:srgbClr val="FFFF00"/>
                </a:solidFill>
              </a:rPr>
              <a:t>18 млн. 372,0 </a:t>
            </a:r>
            <a:r>
              <a:rPr lang="uk-UA" sz="2800" dirty="0">
                <a:solidFill>
                  <a:srgbClr val="FFFF00"/>
                </a:solidFill>
              </a:rPr>
              <a:t>тис. грн</a:t>
            </a:r>
            <a:r>
              <a:rPr lang="uk-UA" sz="2800" dirty="0" smtClean="0">
                <a:solidFill>
                  <a:schemeClr val="bg1"/>
                </a:solidFill>
              </a:rPr>
              <a:t>.:</a:t>
            </a:r>
            <a:endParaRPr lang="ru-RU" sz="28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uk-U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1. </a:t>
            </a:r>
            <a:r>
              <a:rPr lang="uk-UA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Поточний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ремонт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та утримання в належному стані мереж зовнішнього 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освітлення 	</a:t>
            </a:r>
            <a:r>
              <a:rPr lang="uk-UA" sz="2400" dirty="0" smtClean="0">
                <a:solidFill>
                  <a:srgbClr val="FFFF00"/>
                </a:solidFill>
              </a:rPr>
              <a:t>5 млн</a:t>
            </a:r>
            <a:r>
              <a:rPr lang="uk-UA" sz="2400" dirty="0">
                <a:solidFill>
                  <a:srgbClr val="FFFF00"/>
                </a:solidFill>
              </a:rPr>
              <a:t>. </a:t>
            </a:r>
            <a:r>
              <a:rPr lang="uk-UA" sz="2400" dirty="0" smtClean="0">
                <a:solidFill>
                  <a:srgbClr val="FFFF00"/>
                </a:solidFill>
              </a:rPr>
              <a:t>739,0 </a:t>
            </a:r>
            <a:r>
              <a:rPr lang="uk-UA" sz="2400" dirty="0">
                <a:solidFill>
                  <a:srgbClr val="FFFF00"/>
                </a:solidFill>
              </a:rPr>
              <a:t>тис. грн</a:t>
            </a:r>
            <a:r>
              <a:rPr lang="uk-UA" sz="2400" dirty="0" smtClean="0">
                <a:solidFill>
                  <a:schemeClr val="bg1"/>
                </a:solidFill>
              </a:rPr>
              <a:t>.:</a:t>
            </a:r>
          </a:p>
          <a:p>
            <a:pPr lvl="0"/>
            <a:r>
              <a:rPr lang="uk-UA" sz="2400" dirty="0">
                <a:solidFill>
                  <a:schemeClr val="bg1"/>
                </a:solidFill>
              </a:rPr>
              <a:t>	</a:t>
            </a:r>
            <a:r>
              <a:rPr lang="uk-UA" sz="2400" dirty="0" smtClean="0">
                <a:solidFill>
                  <a:schemeClr val="bg1"/>
                </a:solidFill>
              </a:rPr>
              <a:t>- </a:t>
            </a:r>
            <a:r>
              <a:rPr lang="uk-UA" sz="2400" dirty="0">
                <a:solidFill>
                  <a:schemeClr val="bg1"/>
                </a:solidFill>
              </a:rPr>
              <a:t>Замінено проводів – 12,5 км</a:t>
            </a:r>
            <a:r>
              <a:rPr lang="uk-UA" sz="2400" dirty="0" smtClean="0">
                <a:solidFill>
                  <a:schemeClr val="bg1"/>
                </a:solidFill>
              </a:rPr>
              <a:t>.;</a:t>
            </a:r>
          </a:p>
          <a:p>
            <a:r>
              <a:rPr lang="uk-UA" sz="2400" dirty="0">
                <a:solidFill>
                  <a:schemeClr val="bg1"/>
                </a:solidFill>
              </a:rPr>
              <a:t>	</a:t>
            </a:r>
            <a:r>
              <a:rPr lang="uk-UA" sz="2400" dirty="0" smtClean="0">
                <a:solidFill>
                  <a:schemeClr val="bg1"/>
                </a:solidFill>
              </a:rPr>
              <a:t>- Замінено </a:t>
            </a:r>
            <a:r>
              <a:rPr lang="uk-UA" sz="2400" dirty="0">
                <a:solidFill>
                  <a:schemeClr val="bg1"/>
                </a:solidFill>
              </a:rPr>
              <a:t>світильників – 286 </a:t>
            </a:r>
            <a:r>
              <a:rPr lang="uk-UA" sz="2400" dirty="0" smtClean="0">
                <a:solidFill>
                  <a:schemeClr val="bg1"/>
                </a:solidFill>
              </a:rPr>
              <a:t>шт.;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uk-UA" sz="2400" dirty="0" smtClean="0">
                <a:solidFill>
                  <a:schemeClr val="bg1"/>
                </a:solidFill>
              </a:rPr>
              <a:t>	- Замінено </a:t>
            </a:r>
            <a:r>
              <a:rPr lang="uk-UA" sz="2400" dirty="0">
                <a:solidFill>
                  <a:schemeClr val="bg1"/>
                </a:solidFill>
              </a:rPr>
              <a:t>ламп </a:t>
            </a:r>
            <a:r>
              <a:rPr lang="uk-UA" sz="2400" dirty="0" smtClean="0">
                <a:solidFill>
                  <a:schemeClr val="bg1"/>
                </a:solidFill>
              </a:rPr>
              <a:t>– </a:t>
            </a:r>
            <a:r>
              <a:rPr lang="uk-UA" sz="2400" dirty="0">
                <a:solidFill>
                  <a:schemeClr val="bg1"/>
                </a:solidFill>
              </a:rPr>
              <a:t>2319 </a:t>
            </a:r>
            <a:r>
              <a:rPr lang="uk-UA" sz="2400" dirty="0" smtClean="0">
                <a:solidFill>
                  <a:schemeClr val="bg1"/>
                </a:solidFill>
              </a:rPr>
              <a:t>шт</a:t>
            </a:r>
            <a:r>
              <a:rPr lang="uk-UA" sz="2400" dirty="0">
                <a:solidFill>
                  <a:schemeClr val="bg1"/>
                </a:solidFill>
              </a:rPr>
              <a:t>.;</a:t>
            </a:r>
          </a:p>
          <a:p>
            <a:pPr lvl="0"/>
            <a:r>
              <a:rPr lang="uk-UA" sz="2400" dirty="0">
                <a:solidFill>
                  <a:schemeClr val="bg1"/>
                </a:solidFill>
              </a:rPr>
              <a:t>	</a:t>
            </a:r>
            <a:r>
              <a:rPr lang="uk-UA" sz="2400" dirty="0" smtClean="0">
                <a:solidFill>
                  <a:schemeClr val="bg1"/>
                </a:solidFill>
              </a:rPr>
              <a:t>- Встановлено </a:t>
            </a:r>
            <a:r>
              <a:rPr lang="uk-UA" sz="2400" dirty="0">
                <a:solidFill>
                  <a:schemeClr val="bg1"/>
                </a:solidFill>
              </a:rPr>
              <a:t>з/б опор – 33 шт.; </a:t>
            </a:r>
            <a:r>
              <a:rPr lang="uk-UA" sz="2400" dirty="0" smtClean="0">
                <a:solidFill>
                  <a:schemeClr val="bg1"/>
                </a:solidFill>
              </a:rPr>
              <a:t>опор </a:t>
            </a:r>
            <a:r>
              <a:rPr lang="uk-UA" sz="2400" dirty="0">
                <a:solidFill>
                  <a:schemeClr val="bg1"/>
                </a:solidFill>
              </a:rPr>
              <a:t>ОДО </a:t>
            </a:r>
            <a:r>
              <a:rPr lang="uk-UA" sz="2400" dirty="0" smtClean="0">
                <a:solidFill>
                  <a:schemeClr val="bg1"/>
                </a:solidFill>
              </a:rPr>
              <a:t>– </a:t>
            </a:r>
            <a:r>
              <a:rPr lang="uk-UA" sz="2400" dirty="0">
                <a:solidFill>
                  <a:schemeClr val="bg1"/>
                </a:solidFill>
              </a:rPr>
              <a:t>2 шт</a:t>
            </a:r>
            <a:r>
              <a:rPr lang="uk-UA" sz="24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ru-RU" sz="2400" dirty="0">
              <a:solidFill>
                <a:schemeClr val="bg1"/>
              </a:solidFill>
            </a:endParaRPr>
          </a:p>
          <a:p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2. </a:t>
            </a:r>
            <a:r>
              <a:rPr lang="uk-UA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Капітальний </a:t>
            </a:r>
            <a:r>
              <a:rPr lang="uk-U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ремонт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мереж зовнішнього 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освітлення </a:t>
            </a:r>
          </a:p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	</a:t>
            </a:r>
            <a:r>
              <a:rPr lang="uk-UA" sz="2400" dirty="0" smtClean="0">
                <a:solidFill>
                  <a:srgbClr val="FFFF00"/>
                </a:solidFill>
              </a:rPr>
              <a:t>8 млн</a:t>
            </a:r>
            <a:r>
              <a:rPr lang="uk-UA" sz="2400" dirty="0">
                <a:solidFill>
                  <a:srgbClr val="FFFF00"/>
                </a:solidFill>
              </a:rPr>
              <a:t>. </a:t>
            </a:r>
            <a:r>
              <a:rPr lang="uk-UA" sz="2400" dirty="0" smtClean="0">
                <a:solidFill>
                  <a:srgbClr val="FFFF00"/>
                </a:solidFill>
              </a:rPr>
              <a:t>943,0 </a:t>
            </a:r>
            <a:r>
              <a:rPr lang="uk-UA" sz="2400" dirty="0">
                <a:solidFill>
                  <a:srgbClr val="FFFF00"/>
                </a:solidFill>
              </a:rPr>
              <a:t>тис. грн</a:t>
            </a:r>
            <a:r>
              <a:rPr lang="uk-UA" sz="2400" dirty="0" smtClean="0">
                <a:solidFill>
                  <a:schemeClr val="bg1"/>
                </a:solidFill>
              </a:rPr>
              <a:t>.:</a:t>
            </a:r>
          </a:p>
          <a:p>
            <a:pPr lvl="0"/>
            <a:r>
              <a:rPr lang="uk-UA" sz="2400" dirty="0" smtClean="0">
                <a:solidFill>
                  <a:schemeClr val="bg1"/>
                </a:solidFill>
              </a:rPr>
              <a:t>	- Змонтовано проводів </a:t>
            </a:r>
            <a:r>
              <a:rPr lang="uk-UA" sz="2400" dirty="0">
                <a:solidFill>
                  <a:schemeClr val="bg1"/>
                </a:solidFill>
              </a:rPr>
              <a:t>– </a:t>
            </a:r>
            <a:r>
              <a:rPr lang="uk-UA" sz="2400" dirty="0" smtClean="0">
                <a:solidFill>
                  <a:schemeClr val="bg1"/>
                </a:solidFill>
              </a:rPr>
              <a:t>41 </a:t>
            </a:r>
            <a:r>
              <a:rPr lang="uk-UA" sz="2400" dirty="0">
                <a:solidFill>
                  <a:schemeClr val="bg1"/>
                </a:solidFill>
              </a:rPr>
              <a:t>км.;</a:t>
            </a:r>
          </a:p>
          <a:p>
            <a:r>
              <a:rPr lang="uk-UA" sz="2400" dirty="0">
                <a:solidFill>
                  <a:schemeClr val="bg1"/>
                </a:solidFill>
              </a:rPr>
              <a:t>	- Змонтовано </a:t>
            </a:r>
            <a:r>
              <a:rPr lang="uk-UA" sz="2400" dirty="0" smtClean="0">
                <a:solidFill>
                  <a:schemeClr val="bg1"/>
                </a:solidFill>
              </a:rPr>
              <a:t>світильників </a:t>
            </a:r>
            <a:r>
              <a:rPr lang="uk-UA" sz="2400" dirty="0">
                <a:solidFill>
                  <a:schemeClr val="bg1"/>
                </a:solidFill>
              </a:rPr>
              <a:t>– </a:t>
            </a:r>
            <a:r>
              <a:rPr lang="uk-UA" sz="2400" dirty="0" smtClean="0">
                <a:solidFill>
                  <a:schemeClr val="bg1"/>
                </a:solidFill>
              </a:rPr>
              <a:t>1303 шт</a:t>
            </a:r>
            <a:r>
              <a:rPr lang="uk-UA" sz="2400" dirty="0">
                <a:solidFill>
                  <a:schemeClr val="bg1"/>
                </a:solidFill>
              </a:rPr>
              <a:t>.;</a:t>
            </a:r>
          </a:p>
          <a:p>
            <a:pPr lvl="0"/>
            <a:r>
              <a:rPr lang="uk-UA" sz="2400" dirty="0">
                <a:solidFill>
                  <a:schemeClr val="bg1"/>
                </a:solidFill>
              </a:rPr>
              <a:t>	- Змонтовано </a:t>
            </a:r>
            <a:r>
              <a:rPr lang="uk-UA" sz="2400" dirty="0" smtClean="0">
                <a:solidFill>
                  <a:schemeClr val="bg1"/>
                </a:solidFill>
              </a:rPr>
              <a:t>з/б </a:t>
            </a:r>
            <a:r>
              <a:rPr lang="uk-UA" sz="2400" dirty="0">
                <a:solidFill>
                  <a:schemeClr val="bg1"/>
                </a:solidFill>
              </a:rPr>
              <a:t>опор – </a:t>
            </a:r>
            <a:r>
              <a:rPr lang="uk-UA" sz="2400" dirty="0" smtClean="0">
                <a:solidFill>
                  <a:schemeClr val="bg1"/>
                </a:solidFill>
              </a:rPr>
              <a:t>390 </a:t>
            </a:r>
            <a:r>
              <a:rPr lang="uk-UA" sz="2400" dirty="0">
                <a:solidFill>
                  <a:schemeClr val="bg1"/>
                </a:solidFill>
              </a:rPr>
              <a:t>шт.; опор ОДО – </a:t>
            </a:r>
            <a:r>
              <a:rPr lang="uk-UA" sz="2400" dirty="0" smtClean="0">
                <a:solidFill>
                  <a:schemeClr val="bg1"/>
                </a:solidFill>
              </a:rPr>
              <a:t>24 </a:t>
            </a:r>
            <a:r>
              <a:rPr lang="uk-UA" sz="2400" dirty="0">
                <a:solidFill>
                  <a:schemeClr val="bg1"/>
                </a:solidFill>
              </a:rPr>
              <a:t>шт</a:t>
            </a:r>
            <a:r>
              <a:rPr lang="uk-UA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79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224137" cy="84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1196752"/>
            <a:ext cx="849694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800" dirty="0" smtClean="0">
                <a:solidFill>
                  <a:schemeClr val="bg1"/>
                </a:solidFill>
              </a:rPr>
              <a:t>Доходи </a:t>
            </a:r>
            <a:r>
              <a:rPr lang="uk-UA" sz="2800" dirty="0">
                <a:solidFill>
                  <a:schemeClr val="bg1"/>
                </a:solidFill>
              </a:rPr>
              <a:t>з неосновної діяльності 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chemeClr val="bg1"/>
                </a:solidFill>
              </a:rPr>
              <a:t>– </a:t>
            </a:r>
            <a:r>
              <a:rPr lang="uk-UA" sz="2800" dirty="0">
                <a:solidFill>
                  <a:srgbClr val="FFFF00"/>
                </a:solidFill>
              </a:rPr>
              <a:t>862,0 тис. грн</a:t>
            </a:r>
            <a:r>
              <a:rPr lang="uk-UA" sz="2800" dirty="0" smtClean="0">
                <a:solidFill>
                  <a:schemeClr val="bg1"/>
                </a:solidFill>
              </a:rPr>
              <a:t>.:</a:t>
            </a:r>
            <a:endParaRPr lang="ru-RU" sz="2800" dirty="0">
              <a:solidFill>
                <a:schemeClr val="bg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solidFill>
                <a:schemeClr val="bg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uk-UA" sz="2600" dirty="0" smtClean="0">
                <a:solidFill>
                  <a:schemeClr val="bg1"/>
                </a:solidFill>
              </a:rPr>
              <a:t>1. Спільне </a:t>
            </a:r>
            <a:r>
              <a:rPr lang="uk-UA" sz="2600" dirty="0">
                <a:solidFill>
                  <a:schemeClr val="bg1"/>
                </a:solidFill>
              </a:rPr>
              <a:t>використання опор – </a:t>
            </a:r>
            <a:r>
              <a:rPr lang="uk-UA" sz="2600" dirty="0">
                <a:solidFill>
                  <a:srgbClr val="FFFF00"/>
                </a:solidFill>
              </a:rPr>
              <a:t>266,4 тис. грн</a:t>
            </a:r>
            <a:r>
              <a:rPr lang="uk-UA" sz="2600" dirty="0" smtClean="0">
                <a:solidFill>
                  <a:srgbClr val="FFFF00"/>
                </a:solidFill>
              </a:rPr>
              <a:t>.</a:t>
            </a:r>
            <a:endParaRPr lang="en-US" sz="2600" dirty="0" smtClean="0">
              <a:solidFill>
                <a:srgbClr val="FFFF00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</a:rPr>
              <a:t>2. </a:t>
            </a:r>
            <a:r>
              <a:rPr lang="uk-UA" sz="2600" dirty="0" smtClean="0">
                <a:solidFill>
                  <a:schemeClr val="bg1"/>
                </a:solidFill>
              </a:rPr>
              <a:t>Послуги </a:t>
            </a:r>
            <a:r>
              <a:rPr lang="uk-UA" sz="2600" dirty="0">
                <a:solidFill>
                  <a:schemeClr val="bg1"/>
                </a:solidFill>
              </a:rPr>
              <a:t>з монтажу іншим організаціям – </a:t>
            </a:r>
            <a:r>
              <a:rPr lang="uk-UA" sz="2600" dirty="0">
                <a:solidFill>
                  <a:srgbClr val="FFFF00"/>
                </a:solidFill>
              </a:rPr>
              <a:t>308,6 тис. грн.</a:t>
            </a:r>
            <a:endParaRPr lang="ru-RU" sz="2600" dirty="0">
              <a:solidFill>
                <a:srgbClr val="FFFF00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</a:rPr>
              <a:t>3. </a:t>
            </a:r>
            <a:r>
              <a:rPr lang="uk-UA" sz="2600" dirty="0" err="1" smtClean="0">
                <a:solidFill>
                  <a:schemeClr val="bg1"/>
                </a:solidFill>
              </a:rPr>
              <a:t>Автопослуги</a:t>
            </a:r>
            <a:r>
              <a:rPr lang="uk-UA" sz="2600" dirty="0" smtClean="0">
                <a:solidFill>
                  <a:schemeClr val="bg1"/>
                </a:solidFill>
              </a:rPr>
              <a:t> </a:t>
            </a:r>
            <a:r>
              <a:rPr lang="uk-UA" sz="2600" dirty="0">
                <a:solidFill>
                  <a:schemeClr val="bg1"/>
                </a:solidFill>
              </a:rPr>
              <a:t>– </a:t>
            </a:r>
            <a:r>
              <a:rPr lang="uk-UA" sz="2600" dirty="0">
                <a:solidFill>
                  <a:srgbClr val="FFFF00"/>
                </a:solidFill>
              </a:rPr>
              <a:t>24,0 тис. грн.</a:t>
            </a:r>
            <a:endParaRPr lang="ru-RU" sz="2600" dirty="0">
              <a:solidFill>
                <a:srgbClr val="FFFF00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</a:rPr>
              <a:t>4. </a:t>
            </a:r>
            <a:r>
              <a:rPr lang="uk-UA" sz="2600" dirty="0" smtClean="0">
                <a:solidFill>
                  <a:schemeClr val="bg1"/>
                </a:solidFill>
              </a:rPr>
              <a:t>Проектні </a:t>
            </a:r>
            <a:r>
              <a:rPr lang="uk-UA" sz="2600" dirty="0">
                <a:solidFill>
                  <a:schemeClr val="bg1"/>
                </a:solidFill>
              </a:rPr>
              <a:t>послуги – </a:t>
            </a:r>
            <a:r>
              <a:rPr lang="uk-UA" sz="2600" dirty="0">
                <a:solidFill>
                  <a:srgbClr val="FFFF00"/>
                </a:solidFill>
              </a:rPr>
              <a:t>263,0 тис. грн. </a:t>
            </a:r>
            <a:endParaRPr lang="ru-RU" sz="2600" dirty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" y="3810050"/>
            <a:ext cx="4572000" cy="3047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7117" y="3813461"/>
            <a:ext cx="4577117" cy="30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27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бъект 10"/>
          <p:cNvSpPr txBox="1">
            <a:spLocks/>
          </p:cNvSpPr>
          <p:nvPr/>
        </p:nvSpPr>
        <p:spPr>
          <a:xfrm>
            <a:off x="971600" y="1340768"/>
            <a:ext cx="7776864" cy="295232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Фінансовій результат за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2016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рік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:</a:t>
            </a: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endParaRPr lang="uk-UA" sz="2400" dirty="0" smtClean="0">
              <a:solidFill>
                <a:schemeClr val="bg1"/>
              </a:solidFill>
            </a:endParaRP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r>
              <a:rPr lang="uk-UA" sz="2400" dirty="0" smtClean="0">
                <a:solidFill>
                  <a:schemeClr val="bg1"/>
                </a:solidFill>
              </a:rPr>
              <a:t>1</a:t>
            </a:r>
            <a:r>
              <a:rPr lang="uk-UA" sz="2400" dirty="0">
                <a:solidFill>
                  <a:schemeClr val="bg1"/>
                </a:solidFill>
              </a:rPr>
              <a:t>. </a:t>
            </a:r>
            <a:r>
              <a:rPr lang="uk-UA" sz="2400" dirty="0" smtClean="0">
                <a:solidFill>
                  <a:schemeClr val="bg1"/>
                </a:solidFill>
              </a:rPr>
              <a:t>Прибуток  </a:t>
            </a:r>
            <a:r>
              <a:rPr lang="uk-UA" sz="2400" dirty="0">
                <a:solidFill>
                  <a:schemeClr val="bg1"/>
                </a:solidFill>
              </a:rPr>
              <a:t>– </a:t>
            </a:r>
            <a:r>
              <a:rPr lang="uk-UA" sz="2400" dirty="0" smtClean="0">
                <a:solidFill>
                  <a:srgbClr val="FFFF00"/>
                </a:solidFill>
              </a:rPr>
              <a:t>614 </a:t>
            </a:r>
            <a:r>
              <a:rPr lang="uk-UA" sz="2400" dirty="0">
                <a:solidFill>
                  <a:srgbClr val="FFFF00"/>
                </a:solidFill>
              </a:rPr>
              <a:t>тис. грн.</a:t>
            </a:r>
            <a:endParaRPr lang="en-US" sz="2400" dirty="0">
              <a:solidFill>
                <a:srgbClr val="FFFF00"/>
              </a:solidFill>
            </a:endParaRP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2. </a:t>
            </a:r>
            <a:r>
              <a:rPr lang="uk-UA" sz="2400" dirty="0" smtClean="0">
                <a:solidFill>
                  <a:schemeClr val="bg1"/>
                </a:solidFill>
              </a:rPr>
              <a:t>Дебіторська заборгованість </a:t>
            </a:r>
            <a:r>
              <a:rPr lang="uk-UA" sz="2400" dirty="0" smtClean="0">
                <a:solidFill>
                  <a:srgbClr val="FFFF00"/>
                </a:solidFill>
              </a:rPr>
              <a:t>40,5 </a:t>
            </a:r>
            <a:r>
              <a:rPr lang="uk-UA" sz="2400" dirty="0">
                <a:solidFill>
                  <a:srgbClr val="FFFF00"/>
                </a:solidFill>
              </a:rPr>
              <a:t>тис. грн.</a:t>
            </a:r>
            <a:endParaRPr lang="ru-RU" sz="2400" dirty="0">
              <a:solidFill>
                <a:srgbClr val="FFFF00"/>
              </a:solidFill>
            </a:endParaRP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3. </a:t>
            </a:r>
            <a:r>
              <a:rPr lang="uk-UA" sz="2400" dirty="0" smtClean="0">
                <a:solidFill>
                  <a:schemeClr val="bg1"/>
                </a:solidFill>
              </a:rPr>
              <a:t>Кредиторська заборгованість – </a:t>
            </a:r>
            <a:r>
              <a:rPr lang="uk-UA" sz="2400" dirty="0" smtClean="0">
                <a:solidFill>
                  <a:srgbClr val="FFFF00"/>
                </a:solidFill>
              </a:rPr>
              <a:t>212,6 </a:t>
            </a:r>
            <a:r>
              <a:rPr lang="uk-UA" sz="2400" dirty="0">
                <a:solidFill>
                  <a:srgbClr val="FFFF00"/>
                </a:solidFill>
              </a:rPr>
              <a:t>тис. грн</a:t>
            </a:r>
            <a:r>
              <a:rPr lang="uk-UA" sz="2400" dirty="0" smtClean="0">
                <a:solidFill>
                  <a:srgbClr val="FFFF00"/>
                </a:solidFill>
              </a:rPr>
              <a:t>. 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(в т. ч. податок на прибуток </a:t>
            </a:r>
            <a:r>
              <a:rPr lang="uk-UA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135 тис. грн.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224137" cy="84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" y="3810050"/>
            <a:ext cx="4572000" cy="3047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7117" y="3813461"/>
            <a:ext cx="4577117" cy="30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80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3999" cy="5949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134" y="1412776"/>
            <a:ext cx="9144000" cy="1800200"/>
          </a:xfrm>
        </p:spPr>
        <p:txBody>
          <a:bodyPr>
            <a:normAutofit fontScale="90000"/>
          </a:bodyPr>
          <a:lstStyle/>
          <a:p>
            <a:r>
              <a:rPr lang="uk-UA" sz="4800" dirty="0" smtClean="0">
                <a:solidFill>
                  <a:schemeClr val="bg1"/>
                </a:solidFill>
              </a:rPr>
              <a:t>2016 розпочато реалізацію проекту </a:t>
            </a:r>
            <a:r>
              <a:rPr lang="uk-UA" sz="4800" dirty="0" smtClean="0">
                <a:solidFill>
                  <a:srgbClr val="FFFF00"/>
                </a:solidFill>
              </a:rPr>
              <a:t>«СВІТЛЕ МІСТО» </a:t>
            </a:r>
            <a:r>
              <a:rPr lang="uk-UA" sz="4800" dirty="0" smtClean="0">
                <a:solidFill>
                  <a:schemeClr val="bg1"/>
                </a:solidFill>
              </a:rPr>
              <a:t>-  </a:t>
            </a:r>
            <a:br>
              <a:rPr lang="uk-UA" sz="4800" dirty="0" smtClean="0">
                <a:solidFill>
                  <a:schemeClr val="bg1"/>
                </a:solidFill>
              </a:rPr>
            </a:br>
            <a:r>
              <a:rPr lang="uk-UA" sz="4800" dirty="0" smtClean="0">
                <a:solidFill>
                  <a:schemeClr val="bg1"/>
                </a:solidFill>
              </a:rPr>
              <a:t>покращення якості </a:t>
            </a:r>
            <a:r>
              <a:rPr lang="uk-UA" sz="4800" dirty="0" smtClean="0">
                <a:solidFill>
                  <a:srgbClr val="FFFF00"/>
                </a:solidFill>
              </a:rPr>
              <a:t>життя людей</a:t>
            </a:r>
            <a:endParaRPr lang="uk-UA" sz="4800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224137" cy="84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408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175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Комунальне підприємство електромереж зовнішнього освітлення «МІСЬКСВІТЛО»  м. Кропивницький</vt:lpstr>
      <vt:lpstr>Презентация PowerPoint</vt:lpstr>
      <vt:lpstr>Презентация PowerPoint</vt:lpstr>
      <vt:lpstr>Презентация PowerPoint</vt:lpstr>
      <vt:lpstr>Презентация PowerPoint</vt:lpstr>
      <vt:lpstr>2016 розпочато реалізацію проекту «СВІТЛЕ МІСТО» -   покращення якості життя людей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Комунальне підприємство електромереж зовнішнього освітлення «МІСЬКСВІТЛО»  м. Кропивницький</dc:title>
  <dc:creator>Admin</dc:creator>
  <cp:lastModifiedBy>Admin</cp:lastModifiedBy>
  <cp:revision>13</cp:revision>
  <dcterms:created xsi:type="dcterms:W3CDTF">2016-12-02T04:20:00Z</dcterms:created>
  <dcterms:modified xsi:type="dcterms:W3CDTF">2017-03-01T15:19:46Z</dcterms:modified>
</cp:coreProperties>
</file>